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6.xml" ContentType="application/vnd.openxmlformats-officedocument.themeOverride+xml"/>
  <Override PartName="/ppt/notesSlides/notesSlide25.xml" ContentType="application/vnd.openxmlformats-officedocument.presentationml.notesSlide+xml"/>
  <Override PartName="/ppt/theme/themeOverride7.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theme/themeOverride9.xml" ContentType="application/vnd.openxmlformats-officedocument.themeOverride+xml"/>
  <Override PartName="/ppt/notesSlides/notesSlide29.xml" ContentType="application/vnd.openxmlformats-officedocument.presentationml.notesSlide+xml"/>
  <Override PartName="/ppt/theme/themeOverride10.xml" ContentType="application/vnd.openxmlformats-officedocument.themeOverride+xml"/>
  <Override PartName="/ppt/notesSlides/notesSlide30.xml" ContentType="application/vnd.openxmlformats-officedocument.presentationml.notesSlide+xml"/>
  <Override PartName="/ppt/theme/themeOverride11.xml" ContentType="application/vnd.openxmlformats-officedocument.themeOverride+xml"/>
  <Override PartName="/ppt/notesSlides/notesSlide31.xml" ContentType="application/vnd.openxmlformats-officedocument.presentationml.notesSlide+xml"/>
  <Override PartName="/ppt/theme/themeOverride1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3.xml" ContentType="application/vnd.openxmlformats-officedocument.themeOverride+xml"/>
  <Override PartName="/ppt/notesSlides/notesSlide36.xml" ContentType="application/vnd.openxmlformats-officedocument.presentationml.notesSlide+xml"/>
  <Override PartName="/ppt/theme/themeOverride14.xml" ContentType="application/vnd.openxmlformats-officedocument.themeOverride+xml"/>
  <Override PartName="/ppt/notesSlides/notesSlide37.xml" ContentType="application/vnd.openxmlformats-officedocument.presentationml.notesSlide+xml"/>
  <Override PartName="/ppt/theme/themeOverride15.xml" ContentType="application/vnd.openxmlformats-officedocument.themeOverride+xml"/>
  <Override PartName="/ppt/notesSlides/notesSlide38.xml" ContentType="application/vnd.openxmlformats-officedocument.presentationml.notesSlide+xml"/>
  <Override PartName="/ppt/theme/themeOverride16.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handoutMasterIdLst>
    <p:handoutMasterId r:id="rId52"/>
  </p:handoutMasterIdLst>
  <p:sldIdLst>
    <p:sldId id="357" r:id="rId6"/>
    <p:sldId id="358" r:id="rId7"/>
    <p:sldId id="359" r:id="rId8"/>
    <p:sldId id="360" r:id="rId9"/>
    <p:sldId id="361" r:id="rId10"/>
    <p:sldId id="257" r:id="rId11"/>
    <p:sldId id="258" r:id="rId12"/>
    <p:sldId id="292" r:id="rId13"/>
    <p:sldId id="295" r:id="rId14"/>
    <p:sldId id="299" r:id="rId15"/>
    <p:sldId id="260" r:id="rId16"/>
    <p:sldId id="262" r:id="rId17"/>
    <p:sldId id="300" r:id="rId18"/>
    <p:sldId id="301" r:id="rId19"/>
    <p:sldId id="263" r:id="rId20"/>
    <p:sldId id="264" r:id="rId21"/>
    <p:sldId id="307" r:id="rId22"/>
    <p:sldId id="313" r:id="rId23"/>
    <p:sldId id="302" r:id="rId24"/>
    <p:sldId id="303" r:id="rId25"/>
    <p:sldId id="304" r:id="rId26"/>
    <p:sldId id="308" r:id="rId27"/>
    <p:sldId id="309" r:id="rId28"/>
    <p:sldId id="310" r:id="rId29"/>
    <p:sldId id="343" r:id="rId30"/>
    <p:sldId id="344" r:id="rId31"/>
    <p:sldId id="311" r:id="rId32"/>
    <p:sldId id="346" r:id="rId33"/>
    <p:sldId id="347" r:id="rId34"/>
    <p:sldId id="348" r:id="rId35"/>
    <p:sldId id="350" r:id="rId36"/>
    <p:sldId id="351" r:id="rId37"/>
    <p:sldId id="318" r:id="rId38"/>
    <p:sldId id="319" r:id="rId39"/>
    <p:sldId id="317" r:id="rId40"/>
    <p:sldId id="353" r:id="rId41"/>
    <p:sldId id="354" r:id="rId42"/>
    <p:sldId id="355" r:id="rId43"/>
    <p:sldId id="356" r:id="rId44"/>
    <p:sldId id="281" r:id="rId45"/>
    <p:sldId id="324" r:id="rId46"/>
    <p:sldId id="326" r:id="rId47"/>
    <p:sldId id="327" r:id="rId48"/>
    <p:sldId id="331" r:id="rId49"/>
    <p:sldId id="334" r:id="rId50"/>
  </p:sldIdLst>
  <p:sldSz cx="9144000" cy="6858000" type="screen4x3"/>
  <p:notesSz cx="6858000" cy="9296400"/>
  <p:defaultTextStyle>
    <a:defPPr>
      <a:defRPr lang="en-US"/>
    </a:defPPr>
    <a:lvl1pPr algn="l" rtl="0" fontAlgn="base">
      <a:spcBef>
        <a:spcPct val="0"/>
      </a:spcBef>
      <a:spcAft>
        <a:spcPct val="0"/>
      </a:spcAft>
      <a:defRPr sz="4400" kern="1200">
        <a:solidFill>
          <a:srgbClr val="FFFF00"/>
        </a:solidFill>
        <a:latin typeface="Times New Roman" panose="02020603050405020304" pitchFamily="18" charset="0"/>
        <a:ea typeface="+mn-ea"/>
        <a:cs typeface="+mn-cs"/>
      </a:defRPr>
    </a:lvl1pPr>
    <a:lvl2pPr marL="457200" algn="l" rtl="0" fontAlgn="base">
      <a:spcBef>
        <a:spcPct val="0"/>
      </a:spcBef>
      <a:spcAft>
        <a:spcPct val="0"/>
      </a:spcAft>
      <a:defRPr sz="4400" kern="1200">
        <a:solidFill>
          <a:srgbClr val="FFFF00"/>
        </a:solidFill>
        <a:latin typeface="Times New Roman" panose="02020603050405020304" pitchFamily="18" charset="0"/>
        <a:ea typeface="+mn-ea"/>
        <a:cs typeface="+mn-cs"/>
      </a:defRPr>
    </a:lvl2pPr>
    <a:lvl3pPr marL="914400" algn="l" rtl="0" fontAlgn="base">
      <a:spcBef>
        <a:spcPct val="0"/>
      </a:spcBef>
      <a:spcAft>
        <a:spcPct val="0"/>
      </a:spcAft>
      <a:defRPr sz="4400" kern="1200">
        <a:solidFill>
          <a:srgbClr val="FFFF00"/>
        </a:solidFill>
        <a:latin typeface="Times New Roman" panose="02020603050405020304" pitchFamily="18" charset="0"/>
        <a:ea typeface="+mn-ea"/>
        <a:cs typeface="+mn-cs"/>
      </a:defRPr>
    </a:lvl3pPr>
    <a:lvl4pPr marL="1371600" algn="l" rtl="0" fontAlgn="base">
      <a:spcBef>
        <a:spcPct val="0"/>
      </a:spcBef>
      <a:spcAft>
        <a:spcPct val="0"/>
      </a:spcAft>
      <a:defRPr sz="4400" kern="1200">
        <a:solidFill>
          <a:srgbClr val="FFFF00"/>
        </a:solidFill>
        <a:latin typeface="Times New Roman" panose="02020603050405020304" pitchFamily="18" charset="0"/>
        <a:ea typeface="+mn-ea"/>
        <a:cs typeface="+mn-cs"/>
      </a:defRPr>
    </a:lvl4pPr>
    <a:lvl5pPr marL="1828800" algn="l" rtl="0" fontAlgn="base">
      <a:spcBef>
        <a:spcPct val="0"/>
      </a:spcBef>
      <a:spcAft>
        <a:spcPct val="0"/>
      </a:spcAft>
      <a:defRPr sz="4400" kern="1200">
        <a:solidFill>
          <a:srgbClr val="FFFF00"/>
        </a:solidFill>
        <a:latin typeface="Times New Roman" panose="02020603050405020304" pitchFamily="18" charset="0"/>
        <a:ea typeface="+mn-ea"/>
        <a:cs typeface="+mn-cs"/>
      </a:defRPr>
    </a:lvl5pPr>
    <a:lvl6pPr marL="2286000" algn="l" defTabSz="914400" rtl="0" eaLnBrk="1" latinLnBrk="0" hangingPunct="1">
      <a:defRPr sz="4400" kern="1200">
        <a:solidFill>
          <a:srgbClr val="FFFF00"/>
        </a:solidFill>
        <a:latin typeface="Times New Roman" panose="02020603050405020304" pitchFamily="18" charset="0"/>
        <a:ea typeface="+mn-ea"/>
        <a:cs typeface="+mn-cs"/>
      </a:defRPr>
    </a:lvl6pPr>
    <a:lvl7pPr marL="2743200" algn="l" defTabSz="914400" rtl="0" eaLnBrk="1" latinLnBrk="0" hangingPunct="1">
      <a:defRPr sz="4400" kern="1200">
        <a:solidFill>
          <a:srgbClr val="FFFF00"/>
        </a:solidFill>
        <a:latin typeface="Times New Roman" panose="02020603050405020304" pitchFamily="18" charset="0"/>
        <a:ea typeface="+mn-ea"/>
        <a:cs typeface="+mn-cs"/>
      </a:defRPr>
    </a:lvl7pPr>
    <a:lvl8pPr marL="3200400" algn="l" defTabSz="914400" rtl="0" eaLnBrk="1" latinLnBrk="0" hangingPunct="1">
      <a:defRPr sz="4400" kern="1200">
        <a:solidFill>
          <a:srgbClr val="FFFF00"/>
        </a:solidFill>
        <a:latin typeface="Times New Roman" panose="02020603050405020304" pitchFamily="18" charset="0"/>
        <a:ea typeface="+mn-ea"/>
        <a:cs typeface="+mn-cs"/>
      </a:defRPr>
    </a:lvl8pPr>
    <a:lvl9pPr marL="3657600" algn="l" defTabSz="914400" rtl="0" eaLnBrk="1" latinLnBrk="0" hangingPunct="1">
      <a:defRPr sz="4400" kern="1200">
        <a:solidFill>
          <a:srgbClr val="FFFF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C0C0C0"/>
    <a:srgbClr val="990000"/>
    <a:srgbClr val="00CC00"/>
    <a:srgbClr val="000099"/>
    <a:srgbClr val="FF3300"/>
    <a:srgbClr val="0000CC"/>
    <a:srgbClr val="BA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74746" autoAdjust="0"/>
  </p:normalViewPr>
  <p:slideViewPr>
    <p:cSldViewPr>
      <p:cViewPr varScale="1">
        <p:scale>
          <a:sx n="82" d="100"/>
          <a:sy n="82" d="100"/>
        </p:scale>
        <p:origin x="96" y="384"/>
      </p:cViewPr>
      <p:guideLst>
        <p:guide orient="horz" pos="2160"/>
        <p:guide pos="2880"/>
      </p:guideLst>
    </p:cSldViewPr>
  </p:slideViewPr>
  <p:outlineViewPr>
    <p:cViewPr>
      <p:scale>
        <a:sx n="33" d="100"/>
        <a:sy n="33" d="100"/>
      </p:scale>
      <p:origin x="0" y="-1287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3" Type="http://schemas.openxmlformats.org/officeDocument/2006/relationships/slide" Target="slides/slide15.xml"/><Relationship Id="rId7" Type="http://schemas.openxmlformats.org/officeDocument/2006/relationships/slide" Target="slides/slide27.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8.xml"/><Relationship Id="rId5" Type="http://schemas.openxmlformats.org/officeDocument/2006/relationships/slide" Target="slides/slide17.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174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174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17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B5F41A6-D330-474F-9487-50123BD583CE}" type="slidenum">
              <a:rPr lang="en-US"/>
              <a:pPr/>
              <a:t>‹#›</a:t>
            </a:fld>
            <a:endParaRPr lang="en-US"/>
          </a:p>
        </p:txBody>
      </p:sp>
    </p:spTree>
    <p:extLst>
      <p:ext uri="{BB962C8B-B14F-4D97-AF65-F5344CB8AC3E}">
        <p14:creationId xmlns:p14="http://schemas.microsoft.com/office/powerpoint/2010/main" val="3408729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819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F3E6A160-30F4-4641-8EA0-C05B2C4149D5}" type="slidenum">
              <a:rPr lang="en-US"/>
              <a:pPr/>
              <a:t>‹#›</a:t>
            </a:fld>
            <a:endParaRPr lang="en-US"/>
          </a:p>
        </p:txBody>
      </p:sp>
    </p:spTree>
    <p:extLst>
      <p:ext uri="{BB962C8B-B14F-4D97-AF65-F5344CB8AC3E}">
        <p14:creationId xmlns:p14="http://schemas.microsoft.com/office/powerpoint/2010/main" val="436039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Cover slide</a:t>
            </a:r>
          </a:p>
        </p:txBody>
      </p:sp>
      <p:sp>
        <p:nvSpPr>
          <p:cNvPr id="4" name="Slide Number Placeholder 3"/>
          <p:cNvSpPr>
            <a:spLocks noGrp="1"/>
          </p:cNvSpPr>
          <p:nvPr>
            <p:ph type="sldNum" sz="quarter" idx="10"/>
          </p:nvPr>
        </p:nvSpPr>
        <p:spPr/>
        <p:txBody>
          <a:bodyPr/>
          <a:lstStyle/>
          <a:p>
            <a:fld id="{F3E6A160-30F4-4641-8EA0-C05B2C4149D5}" type="slidenum">
              <a:rPr lang="en-US" smtClean="0"/>
              <a:pPr/>
              <a:t>1</a:t>
            </a:fld>
            <a:endParaRPr lang="en-US"/>
          </a:p>
        </p:txBody>
      </p:sp>
    </p:spTree>
    <p:extLst>
      <p:ext uri="{BB962C8B-B14F-4D97-AF65-F5344CB8AC3E}">
        <p14:creationId xmlns:p14="http://schemas.microsoft.com/office/powerpoint/2010/main" val="272755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D33D8647-AB6E-4A46-8230-AFF5F3E0BD85}" type="slidenum">
              <a:rPr lang="en-US" sz="1200">
                <a:solidFill>
                  <a:schemeClr val="tx1"/>
                </a:solidFill>
              </a:rPr>
              <a:pPr eaLnBrk="1" hangingPunct="1"/>
              <a:t>10</a:t>
            </a:fld>
            <a:endParaRPr lang="en-US"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History</a:t>
            </a:r>
          </a:p>
        </p:txBody>
      </p:sp>
    </p:spTree>
    <p:extLst>
      <p:ext uri="{BB962C8B-B14F-4D97-AF65-F5344CB8AC3E}">
        <p14:creationId xmlns:p14="http://schemas.microsoft.com/office/powerpoint/2010/main" val="18475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F9D0F4B4-0B2F-4F35-8313-38A1F417F6B0}" type="slidenum">
              <a:rPr lang="en-US" sz="1200">
                <a:solidFill>
                  <a:schemeClr val="tx1"/>
                </a:solidFill>
              </a:rPr>
              <a:pPr eaLnBrk="1" hangingPunct="1"/>
              <a:t>11</a:t>
            </a:fld>
            <a:endParaRPr lang="en-US" sz="120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Reasons for needing CICCS</a:t>
            </a:r>
          </a:p>
        </p:txBody>
      </p:sp>
    </p:spTree>
    <p:extLst>
      <p:ext uri="{BB962C8B-B14F-4D97-AF65-F5344CB8AC3E}">
        <p14:creationId xmlns:p14="http://schemas.microsoft.com/office/powerpoint/2010/main" val="337618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DD97255B-02EF-4917-9D1C-4A0A4E3F854F}" type="slidenum">
              <a:rPr lang="en-US" sz="1200">
                <a:solidFill>
                  <a:schemeClr val="tx1"/>
                </a:solidFill>
              </a:rPr>
              <a:pPr eaLnBrk="1" hangingPunct="1"/>
              <a:t>12</a:t>
            </a:fld>
            <a:endParaRPr lang="en-US" sz="1200">
              <a:solidFill>
                <a:schemeClr val="tx1"/>
              </a:solidFill>
            </a:endParaRPr>
          </a:p>
        </p:txBody>
      </p:sp>
      <p:sp>
        <p:nvSpPr>
          <p:cNvPr id="604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Gordon Graham Risk Matrix (used with permission)</a:t>
            </a:r>
          </a:p>
          <a:p>
            <a:pPr eaLnBrk="1" hangingPunct="1"/>
            <a:r>
              <a:rPr lang="en-US" smtClean="0">
                <a:latin typeface="Times New Roman" panose="02020603050405020304" pitchFamily="18" charset="0"/>
              </a:rPr>
              <a:t>Matrix illustrates that local government use in the wildland arena is High Risk and Low Frequency.</a:t>
            </a:r>
          </a:p>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49527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B97A7E18-6FC6-48C1-84D9-A67FE756F43F}" type="slidenum">
              <a:rPr lang="en-US" sz="1200">
                <a:solidFill>
                  <a:schemeClr val="tx1"/>
                </a:solidFill>
              </a:rPr>
              <a:pPr eaLnBrk="1" hangingPunct="1"/>
              <a:t>13</a:t>
            </a:fld>
            <a:endParaRPr lang="en-US" sz="1200">
              <a:solidFill>
                <a:schemeClr val="tx1"/>
              </a:solidFill>
            </a:endParaRPr>
          </a:p>
        </p:txBody>
      </p:sp>
      <p:sp>
        <p:nvSpPr>
          <p:cNvPr id="614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Gordon Graham Risk Matrix (used with permission)</a:t>
            </a:r>
          </a:p>
          <a:p>
            <a:pPr eaLnBrk="1" hangingPunct="1"/>
            <a:r>
              <a:rPr lang="en-US" smtClean="0">
                <a:latin typeface="Times New Roman" panose="02020603050405020304" pitchFamily="18" charset="0"/>
              </a:rPr>
              <a:t>Matrix illustrates that local government use in the wildland arena is High Risk and Low Frequency.</a:t>
            </a:r>
          </a:p>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294172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41D1C4D5-EAC4-4946-9AF3-0EB384C77A7F}" type="slidenum">
              <a:rPr lang="en-US" sz="1200">
                <a:solidFill>
                  <a:schemeClr val="tx1"/>
                </a:solidFill>
              </a:rPr>
              <a:pPr eaLnBrk="1" hangingPunct="1"/>
              <a:t>14</a:t>
            </a:fld>
            <a:endParaRPr lang="en-US" sz="1200">
              <a:solidFill>
                <a:schemeClr val="tx1"/>
              </a:solidFill>
            </a:endParaRPr>
          </a:p>
        </p:txBody>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Gordon Graham Risk Matrix (used with permission)</a:t>
            </a:r>
          </a:p>
          <a:p>
            <a:pPr eaLnBrk="1" hangingPunct="1"/>
            <a:r>
              <a:rPr lang="en-US" smtClean="0">
                <a:latin typeface="Times New Roman" panose="02020603050405020304" pitchFamily="18" charset="0"/>
              </a:rPr>
              <a:t>Matrix illustrates that local government use in the wildland arena is High Risk and Low Frequency.</a:t>
            </a:r>
          </a:p>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397954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583C9645-B51A-424B-8698-248C412D8D41}" type="slidenum">
              <a:rPr lang="en-US" sz="1200">
                <a:solidFill>
                  <a:schemeClr val="tx1"/>
                </a:solidFill>
              </a:rPr>
              <a:pPr eaLnBrk="1" hangingPunct="1"/>
              <a:t>15</a:t>
            </a:fld>
            <a:endParaRPr lang="en-US" sz="120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Task Force Recommendations</a:t>
            </a:r>
          </a:p>
        </p:txBody>
      </p:sp>
    </p:spTree>
    <p:extLst>
      <p:ext uri="{BB962C8B-B14F-4D97-AF65-F5344CB8AC3E}">
        <p14:creationId xmlns:p14="http://schemas.microsoft.com/office/powerpoint/2010/main" val="1745400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8EAA049E-FA7A-46D7-8466-4607F49C77E3}" type="slidenum">
              <a:rPr lang="en-US" sz="1200">
                <a:solidFill>
                  <a:schemeClr val="tx1"/>
                </a:solidFill>
              </a:rPr>
              <a:pPr eaLnBrk="1" hangingPunct="1"/>
              <a:t>16</a:t>
            </a:fld>
            <a:endParaRPr lang="en-US" sz="120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Why NWCG 310-1</a:t>
            </a:r>
          </a:p>
        </p:txBody>
      </p:sp>
    </p:spTree>
    <p:extLst>
      <p:ext uri="{BB962C8B-B14F-4D97-AF65-F5344CB8AC3E}">
        <p14:creationId xmlns:p14="http://schemas.microsoft.com/office/powerpoint/2010/main" val="194838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FC2CA657-29F5-4A5B-90CA-90043A3D36A5}" type="slidenum">
              <a:rPr lang="en-US" sz="1200">
                <a:solidFill>
                  <a:schemeClr val="tx1"/>
                </a:solidFill>
              </a:rPr>
              <a:pPr eaLnBrk="1" hangingPunct="1"/>
              <a:t>17</a:t>
            </a:fld>
            <a:endParaRPr lang="en-US" sz="120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Why NWCG 310-1</a:t>
            </a:r>
          </a:p>
        </p:txBody>
      </p:sp>
    </p:spTree>
    <p:extLst>
      <p:ext uri="{BB962C8B-B14F-4D97-AF65-F5344CB8AC3E}">
        <p14:creationId xmlns:p14="http://schemas.microsoft.com/office/powerpoint/2010/main" val="862751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6BA9A6C9-22AF-4659-8926-C395DA1ED363}" type="slidenum">
              <a:rPr lang="en-US" sz="1200">
                <a:solidFill>
                  <a:schemeClr val="tx1"/>
                </a:solidFill>
              </a:rPr>
              <a:pPr eaLnBrk="1" hangingPunct="1"/>
              <a:t>18</a:t>
            </a:fld>
            <a:endParaRPr lang="en-US" sz="120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CICCS Components</a:t>
            </a:r>
          </a:p>
        </p:txBody>
      </p:sp>
    </p:spTree>
    <p:extLst>
      <p:ext uri="{BB962C8B-B14F-4D97-AF65-F5344CB8AC3E}">
        <p14:creationId xmlns:p14="http://schemas.microsoft.com/office/powerpoint/2010/main" val="1975952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C3DBE7BC-F8B8-40B4-B915-565FCCB7EB84}" type="slidenum">
              <a:rPr lang="en-US" sz="1200">
                <a:solidFill>
                  <a:schemeClr val="tx1"/>
                </a:solidFill>
              </a:rPr>
              <a:pPr eaLnBrk="1" hangingPunct="1"/>
              <a:t>19</a:t>
            </a:fld>
            <a:endParaRPr lang="en-US" sz="1200">
              <a:solidFill>
                <a:schemeClr val="tx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CICCS Components</a:t>
            </a:r>
          </a:p>
        </p:txBody>
      </p:sp>
    </p:spTree>
    <p:extLst>
      <p:ext uri="{BB962C8B-B14F-4D97-AF65-F5344CB8AC3E}">
        <p14:creationId xmlns:p14="http://schemas.microsoft.com/office/powerpoint/2010/main" val="8226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rgbClr val="FFFF00"/>
                </a:solidFill>
                <a:latin typeface="Times New Roman" panose="02020603050405020304" pitchFamily="18" charset="0"/>
              </a:rPr>
              <a:t>1995 - SFMO, OES &amp; Cal Chiefs met with 230 Chiefs and Training Officers to discuss the use &amp; implementation of ICS. The 1991 Tunnel Fire (Oakland Hills) &amp; the 1993 California Firestorms after action reports cited ICS training deficiencies. Discussed was the creation of a system to 	“…..</a:t>
            </a:r>
            <a:r>
              <a:rPr lang="en-US" i="1" dirty="0" smtClean="0">
                <a:solidFill>
                  <a:srgbClr val="FFFF00"/>
                </a:solidFill>
                <a:latin typeface="Times New Roman" panose="02020603050405020304" pitchFamily="18" charset="0"/>
              </a:rPr>
              <a:t>standardize certification and qualifications for ICS positions.”</a:t>
            </a:r>
          </a:p>
          <a:p>
            <a:pPr eaLnBrk="1" hangingPunct="1"/>
            <a:endParaRPr lang="en-US" sz="1200" dirty="0" smtClean="0">
              <a:solidFill>
                <a:srgbClr val="FFFF00"/>
              </a:solidFill>
              <a:latin typeface="Times New Roman" panose="02020603050405020304" pitchFamily="18" charset="0"/>
            </a:endParaRPr>
          </a:p>
          <a:p>
            <a:pPr eaLnBrk="1" hangingPunct="1"/>
            <a:r>
              <a:rPr lang="en-US" sz="1200" dirty="0" smtClean="0">
                <a:solidFill>
                  <a:srgbClr val="FFFF00"/>
                </a:solidFill>
                <a:latin typeface="Times New Roman" panose="02020603050405020304" pitchFamily="18" charset="0"/>
              </a:rPr>
              <a:t>1996 - After the October 1996 Calabasas fire, a task force comprised of LA County, Glendale &amp; LA City developed the Calabasas Fire Report. 	A total of 56 recommendations were developed to enhance fire agencies’ capability to combat </a:t>
            </a:r>
            <a:r>
              <a:rPr lang="en-US" sz="1200" dirty="0" err="1" smtClean="0">
                <a:solidFill>
                  <a:srgbClr val="FFFF00"/>
                </a:solidFill>
                <a:latin typeface="Times New Roman" panose="02020603050405020304" pitchFamily="18" charset="0"/>
              </a:rPr>
              <a:t>wildland</a:t>
            </a:r>
            <a:r>
              <a:rPr lang="en-US" sz="1200" dirty="0" smtClean="0">
                <a:solidFill>
                  <a:srgbClr val="FFFF00"/>
                </a:solidFill>
                <a:latin typeface="Times New Roman" panose="02020603050405020304" pitchFamily="18" charset="0"/>
              </a:rPr>
              <a:t> fire incidents and provide for safety of personnel. There was agreement that the 12 highest priority recommendations be forwarded to FIRESCOPE for review and implementation on a statewide basis.</a:t>
            </a:r>
          </a:p>
          <a:p>
            <a:pPr eaLnBrk="1" hangingPunct="1"/>
            <a:endParaRPr lang="en-US" sz="1200" dirty="0" smtClean="0">
              <a:solidFill>
                <a:srgbClr val="FFFF00"/>
              </a:solidFill>
              <a:latin typeface="Times New Roman" panose="02020603050405020304" pitchFamily="18" charset="0"/>
            </a:endParaRPr>
          </a:p>
          <a:p>
            <a:pPr eaLnBrk="1" hangingPunct="1"/>
            <a:r>
              <a:rPr lang="en-US" sz="1200" dirty="0" smtClean="0">
                <a:solidFill>
                  <a:srgbClr val="FFFF00"/>
                </a:solidFill>
                <a:latin typeface="Times New Roman" panose="02020603050405020304" pitchFamily="18" charset="0"/>
              </a:rPr>
              <a:t> April 1997-OES Fire &amp; Rescue Service Advisory Committee/FIRESCOPE Board of Directors were presented with the findings of the Calabasas Fire Report by </a:t>
            </a:r>
            <a:r>
              <a:rPr lang="en-US" sz="1200" dirty="0" err="1" smtClean="0">
                <a:solidFill>
                  <a:srgbClr val="FFFF00"/>
                </a:solidFill>
                <a:latin typeface="Times New Roman" panose="02020603050405020304" pitchFamily="18" charset="0"/>
              </a:rPr>
              <a:t>P.Michael</a:t>
            </a:r>
            <a:r>
              <a:rPr lang="en-US" sz="1200" dirty="0" smtClean="0">
                <a:solidFill>
                  <a:srgbClr val="FFFF00"/>
                </a:solidFill>
                <a:latin typeface="Times New Roman" panose="02020603050405020304" pitchFamily="18" charset="0"/>
              </a:rPr>
              <a:t> Freeman. Three of the recommendations involved </a:t>
            </a:r>
            <a:r>
              <a:rPr lang="en-US" sz="1200" i="1" dirty="0" smtClean="0">
                <a:solidFill>
                  <a:srgbClr val="FFFF00"/>
                </a:solidFill>
                <a:latin typeface="Times New Roman" panose="02020603050405020304" pitchFamily="18" charset="0"/>
              </a:rPr>
              <a:t>“Development of qualifications &amp; experience requirements for all fire fighters responding to mutual aid </a:t>
            </a:r>
            <a:r>
              <a:rPr lang="en-US" sz="1200" i="1" dirty="0" err="1" smtClean="0">
                <a:solidFill>
                  <a:srgbClr val="FFFF00"/>
                </a:solidFill>
                <a:latin typeface="Times New Roman" panose="02020603050405020304" pitchFamily="18" charset="0"/>
              </a:rPr>
              <a:t>wildland</a:t>
            </a:r>
            <a:r>
              <a:rPr lang="en-US" sz="1200" i="1" dirty="0" smtClean="0">
                <a:solidFill>
                  <a:srgbClr val="FFFF00"/>
                </a:solidFill>
                <a:latin typeface="Times New Roman" panose="02020603050405020304" pitchFamily="18" charset="0"/>
              </a:rPr>
              <a:t>/urban interface incidents.”</a:t>
            </a:r>
          </a:p>
          <a:p>
            <a:pPr eaLnBrk="1" hangingPunct="1"/>
            <a:endParaRPr lang="en-US" sz="1200" dirty="0" smtClean="0">
              <a:solidFill>
                <a:srgbClr val="FFFF00"/>
              </a:solidFill>
              <a:latin typeface="Times New Roman" panose="02020603050405020304" pitchFamily="18" charset="0"/>
            </a:endParaRPr>
          </a:p>
          <a:p>
            <a:pPr eaLnBrk="1" hangingPunct="1"/>
            <a:r>
              <a:rPr lang="en-US" sz="1200" dirty="0" smtClean="0">
                <a:solidFill>
                  <a:srgbClr val="FFFF00"/>
                </a:solidFill>
                <a:latin typeface="Times New Roman" panose="02020603050405020304" pitchFamily="18" charset="0"/>
              </a:rPr>
              <a:t>June 1997-The Training Chief, CDF/SFMO presented a recommendation to the Board that </a:t>
            </a:r>
            <a:r>
              <a:rPr lang="en-US" sz="1200" i="1" dirty="0" smtClean="0">
                <a:solidFill>
                  <a:srgbClr val="FFFF00"/>
                </a:solidFill>
                <a:latin typeface="Times New Roman" panose="02020603050405020304" pitchFamily="18" charset="0"/>
              </a:rPr>
              <a:t>“the Board of Directors should appoint members to a working 	group chaired by SFMO to develop standards for all-	risk incident </a:t>
            </a:r>
            <a:r>
              <a:rPr lang="en-US" sz="1200" i="1" dirty="0" err="1" smtClean="0">
                <a:solidFill>
                  <a:srgbClr val="FFFF00"/>
                </a:solidFill>
                <a:latin typeface="Times New Roman" panose="02020603050405020304" pitchFamily="18" charset="0"/>
              </a:rPr>
              <a:t>mgt</a:t>
            </a:r>
            <a:r>
              <a:rPr lang="en-US" sz="1200" i="1" dirty="0" smtClean="0">
                <a:solidFill>
                  <a:srgbClr val="FFFF00"/>
                </a:solidFill>
                <a:latin typeface="Times New Roman" panose="02020603050405020304" pitchFamily="18" charset="0"/>
              </a:rPr>
              <a:t>…using NWGC 310-1 as a model”</a:t>
            </a:r>
          </a:p>
          <a:p>
            <a:pPr eaLnBrk="1" hangingPunct="1"/>
            <a:endParaRPr lang="en-US" sz="1200" i="1" dirty="0" smtClean="0">
              <a:solidFill>
                <a:srgbClr val="FFFF00"/>
              </a:solidFill>
              <a:latin typeface="Times New Roman" panose="02020603050405020304" pitchFamily="18" charset="0"/>
            </a:endParaRPr>
          </a:p>
          <a:p>
            <a:pPr eaLnBrk="1" hangingPunct="1"/>
            <a:r>
              <a:rPr lang="en-US" sz="1200" dirty="0" smtClean="0">
                <a:solidFill>
                  <a:srgbClr val="FFFF00"/>
                </a:solidFill>
                <a:latin typeface="Times New Roman" panose="02020603050405020304" pitchFamily="18" charset="0"/>
              </a:rPr>
              <a:t>October 1997-OES Fire &amp; Rescue Service Advisory Committee/FIRESCOPE Board of Directors 	</a:t>
            </a:r>
            <a:r>
              <a:rPr lang="en-US" sz="1200" i="1" dirty="0" smtClean="0">
                <a:solidFill>
                  <a:srgbClr val="FFFF00"/>
                </a:solidFill>
                <a:latin typeface="Times New Roman" panose="02020603050405020304" pitchFamily="18" charset="0"/>
              </a:rPr>
              <a:t>“..agreed 	that SFMO should lead in the development of State of California Incident Management Certification and Qualification for the State….”</a:t>
            </a:r>
          </a:p>
          <a:p>
            <a:pPr eaLnBrk="1" hangingPunct="1"/>
            <a:endParaRPr lang="en-US" sz="1200" dirty="0" smtClean="0">
              <a:solidFill>
                <a:srgbClr val="FFFF00"/>
              </a:solidFill>
              <a:latin typeface="Times New Roman" panose="02020603050405020304" pitchFamily="18" charset="0"/>
            </a:endParaRPr>
          </a:p>
          <a:p>
            <a:pPr eaLnBrk="1" hangingPunct="1"/>
            <a:r>
              <a:rPr lang="en-US" sz="1200" dirty="0" smtClean="0">
                <a:solidFill>
                  <a:srgbClr val="FFFF00"/>
                </a:solidFill>
                <a:latin typeface="Times New Roman" panose="02020603050405020304" pitchFamily="18" charset="0"/>
              </a:rPr>
              <a:t>1998-California Incident Command Certification (CICCS) Task Force established with representatives from CDF/SFMS; CDF; OES; Chico FD; Riverside FD; 	LA County FD &amp; State Board of Fire Services, 	CSFA.</a:t>
            </a:r>
          </a:p>
          <a:p>
            <a:pPr eaLnBrk="1" hangingPunct="1"/>
            <a:endParaRPr lang="en-US" sz="1200" dirty="0" smtClean="0">
              <a:solidFill>
                <a:srgbClr val="FFFF00"/>
              </a:solidFill>
              <a:latin typeface="Times New Roman" panose="02020603050405020304" pitchFamily="18" charset="0"/>
            </a:endParaRPr>
          </a:p>
          <a:p>
            <a:pPr eaLnBrk="1" hangingPunct="1"/>
            <a:r>
              <a:rPr lang="en-US" sz="1200" dirty="0" smtClean="0">
                <a:solidFill>
                  <a:srgbClr val="FFFF00"/>
                </a:solidFill>
                <a:latin typeface="Times New Roman" panose="02020603050405020304" pitchFamily="18" charset="0"/>
              </a:rPr>
              <a:t>November 2000 - CICCS Adopted by State Board of Fire Services &amp; OES Fire &amp; Rescue Service Advisory Committee/FIRESCOPE Board of Directors.</a:t>
            </a:r>
          </a:p>
          <a:p>
            <a:pPr eaLnBrk="1" hangingPunct="1">
              <a:spcBef>
                <a:spcPct val="0"/>
              </a:spcBef>
            </a:pPr>
            <a:endParaRPr lang="en-US" sz="1200" dirty="0" smtClean="0">
              <a:solidFill>
                <a:srgbClr val="FFFF00"/>
              </a:solidFill>
              <a:latin typeface="Times New Roman" panose="02020603050405020304" pitchFamily="18" charset="0"/>
            </a:endParaRPr>
          </a:p>
          <a:p>
            <a:pPr eaLnBrk="1" hangingPunct="1">
              <a:spcBef>
                <a:spcPct val="0"/>
              </a:spcBef>
            </a:pPr>
            <a:r>
              <a:rPr lang="en-US" sz="1200" dirty="0" smtClean="0">
                <a:solidFill>
                  <a:srgbClr val="FFFF00"/>
                </a:solidFill>
                <a:latin typeface="Times New Roman" panose="02020603050405020304" pitchFamily="18" charset="0"/>
              </a:rPr>
              <a:t>August 1, 2002 - Implementation by the State Fire Marshals’ Office and the Governors’ Office of Emergency Services Fire &amp; Rescue Branch. </a:t>
            </a:r>
          </a:p>
          <a:p>
            <a:pPr eaLnBrk="1" hangingPunct="1"/>
            <a:endParaRPr lang="en-US" sz="1200" dirty="0" smtClean="0">
              <a:solidFill>
                <a:srgbClr val="FFFF00"/>
              </a:solidFill>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E6A160-30F4-4641-8EA0-C05B2C4149D5}" type="slidenum">
              <a:rPr lang="en-US" smtClean="0"/>
              <a:pPr/>
              <a:t>2</a:t>
            </a:fld>
            <a:endParaRPr lang="en-US"/>
          </a:p>
        </p:txBody>
      </p:sp>
    </p:spTree>
    <p:extLst>
      <p:ext uri="{BB962C8B-B14F-4D97-AF65-F5344CB8AC3E}">
        <p14:creationId xmlns:p14="http://schemas.microsoft.com/office/powerpoint/2010/main" val="3010463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21ED6FA7-BDC3-43FF-A4C0-EB40BF02A24D}" type="slidenum">
              <a:rPr lang="en-US" sz="1200">
                <a:solidFill>
                  <a:schemeClr val="tx1"/>
                </a:solidFill>
              </a:rPr>
              <a:pPr eaLnBrk="1" hangingPunct="1"/>
              <a:t>20</a:t>
            </a:fld>
            <a:endParaRPr lang="en-US" sz="1200">
              <a:solidFill>
                <a:schemeClr val="tx1"/>
              </a:solidFill>
            </a:endParaRPr>
          </a:p>
        </p:txBody>
      </p:sp>
      <p:sp>
        <p:nvSpPr>
          <p:cNvPr id="686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Instructors can only issue NWCG Certs if there is a member agency hosting the course.</a:t>
            </a:r>
          </a:p>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406139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FF70F683-59B2-4943-B058-A5BE03B48C6F}" type="slidenum">
              <a:rPr lang="en-US" sz="1200">
                <a:solidFill>
                  <a:schemeClr val="tx1"/>
                </a:solidFill>
              </a:rPr>
              <a:pPr eaLnBrk="1" hangingPunct="1"/>
              <a:t>21</a:t>
            </a:fld>
            <a:endParaRPr lang="en-US" sz="1200">
              <a:solidFill>
                <a:schemeClr val="tx1"/>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CICCS Incident Qualifications Guide recognizes the need to provide the California Fire Service a document that captures not only the National Wildfire Coordinating Group (NWCG) direction on wildland fire and includes components of the National Incident Management System (NIMS) all-hazard certification and qualification requirements. </a:t>
            </a:r>
          </a:p>
        </p:txBody>
      </p:sp>
    </p:spTree>
    <p:extLst>
      <p:ext uri="{BB962C8B-B14F-4D97-AF65-F5344CB8AC3E}">
        <p14:creationId xmlns:p14="http://schemas.microsoft.com/office/powerpoint/2010/main" val="1650527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0B178D09-8567-4E77-8CF1-A88B55B0FE32}" type="slidenum">
              <a:rPr lang="en-US" sz="1200">
                <a:solidFill>
                  <a:schemeClr val="tx1"/>
                </a:solidFill>
              </a:rPr>
              <a:pPr eaLnBrk="1" hangingPunct="1"/>
              <a:t>22</a:t>
            </a:fld>
            <a:endParaRPr lang="en-US" sz="1200">
              <a:solidFill>
                <a:schemeClr val="tx1"/>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History</a:t>
            </a:r>
          </a:p>
        </p:txBody>
      </p:sp>
    </p:spTree>
    <p:extLst>
      <p:ext uri="{BB962C8B-B14F-4D97-AF65-F5344CB8AC3E}">
        <p14:creationId xmlns:p14="http://schemas.microsoft.com/office/powerpoint/2010/main" val="384986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B59B0C7E-52E8-4834-A076-194CD19DFCD2}" type="slidenum">
              <a:rPr lang="en-US" sz="1200">
                <a:solidFill>
                  <a:schemeClr val="tx1"/>
                </a:solidFill>
              </a:rPr>
              <a:pPr eaLnBrk="1" hangingPunct="1"/>
              <a:t>23</a:t>
            </a:fld>
            <a:endParaRPr lang="en-US" sz="1200">
              <a:solidFill>
                <a:schemeClr val="tx1"/>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SBFS has representation by </a:t>
            </a:r>
          </a:p>
          <a:p>
            <a:pPr eaLnBrk="1" hangingPunct="1">
              <a:buFontTx/>
              <a:buChar char="•"/>
            </a:pPr>
            <a:r>
              <a:rPr lang="en-US" smtClean="0">
                <a:latin typeface="Times New Roman" panose="02020603050405020304" pitchFamily="18" charset="0"/>
              </a:rPr>
              <a:t>Labor</a:t>
            </a:r>
          </a:p>
          <a:p>
            <a:pPr eaLnBrk="1" hangingPunct="1">
              <a:buFontTx/>
              <a:buChar char="•"/>
            </a:pPr>
            <a:r>
              <a:rPr lang="en-US" smtClean="0">
                <a:latin typeface="Times New Roman" panose="02020603050405020304" pitchFamily="18" charset="0"/>
              </a:rPr>
              <a:t>Fire Chiefs</a:t>
            </a:r>
          </a:p>
          <a:p>
            <a:pPr eaLnBrk="1" hangingPunct="1">
              <a:buFontTx/>
              <a:buChar char="•"/>
            </a:pPr>
            <a:r>
              <a:rPr lang="en-US" smtClean="0">
                <a:latin typeface="Times New Roman" panose="02020603050405020304" pitchFamily="18" charset="0"/>
              </a:rPr>
              <a:t>Fire Districts</a:t>
            </a:r>
          </a:p>
          <a:p>
            <a:pPr eaLnBrk="1" hangingPunct="1">
              <a:buFontTx/>
              <a:buChar char="•"/>
            </a:pPr>
            <a:r>
              <a:rPr lang="en-US" smtClean="0">
                <a:latin typeface="Times New Roman" panose="02020603050405020304" pitchFamily="18" charset="0"/>
              </a:rPr>
              <a:t>Volunteer Firefighters</a:t>
            </a:r>
          </a:p>
          <a:p>
            <a:pPr eaLnBrk="1" hangingPunct="1">
              <a:buFontTx/>
              <a:buChar char="•"/>
            </a:pPr>
            <a:r>
              <a:rPr lang="en-US" smtClean="0">
                <a:latin typeface="Times New Roman" panose="02020603050405020304" pitchFamily="18" charset="0"/>
              </a:rPr>
              <a:t>City &amp; County Fire Depts.</a:t>
            </a:r>
          </a:p>
          <a:p>
            <a:pPr eaLnBrk="1" hangingPunct="1">
              <a:buFontTx/>
              <a:buChar char="•"/>
            </a:pPr>
            <a:r>
              <a:rPr lang="en-US" smtClean="0">
                <a:latin typeface="Times New Roman" panose="02020603050405020304" pitchFamily="18" charset="0"/>
              </a:rPr>
              <a:t>Cal Fire</a:t>
            </a:r>
          </a:p>
          <a:p>
            <a:pPr eaLnBrk="1" hangingPunct="1">
              <a:buFontTx/>
              <a:buChar char="•"/>
            </a:pPr>
            <a:r>
              <a:rPr lang="en-US" smtClean="0">
                <a:latin typeface="Times New Roman" panose="02020603050405020304" pitchFamily="18" charset="0"/>
              </a:rPr>
              <a:t>Cal EMA</a:t>
            </a:r>
          </a:p>
          <a:p>
            <a:pPr eaLnBrk="1" hangingPunct="1">
              <a:buFontTx/>
              <a:buChar char="•"/>
            </a:pPr>
            <a:r>
              <a:rPr lang="en-US" smtClean="0">
                <a:latin typeface="Times New Roman" panose="02020603050405020304" pitchFamily="18" charset="0"/>
              </a:rPr>
              <a:t>Insurance Industry</a:t>
            </a:r>
          </a:p>
          <a:p>
            <a:pPr eaLnBrk="1" hangingPunct="1">
              <a:buFontTx/>
              <a:buChar char="•"/>
            </a:pPr>
            <a:r>
              <a:rPr lang="en-US" smtClean="0">
                <a:latin typeface="Times New Roman" panose="02020603050405020304" pitchFamily="18" charset="0"/>
              </a:rPr>
              <a:t>Chaired by the SFM</a:t>
            </a:r>
          </a:p>
          <a:p>
            <a:pPr eaLnBrk="1" hangingPunct="1">
              <a:buFontTx/>
              <a:buChar char="•"/>
            </a:pPr>
            <a:endParaRPr lang="en-US" smtClean="0">
              <a:latin typeface="Times New Roman" panose="02020603050405020304" pitchFamily="18" charset="0"/>
            </a:endParaRPr>
          </a:p>
        </p:txBody>
      </p:sp>
    </p:spTree>
    <p:extLst>
      <p:ext uri="{BB962C8B-B14F-4D97-AF65-F5344CB8AC3E}">
        <p14:creationId xmlns:p14="http://schemas.microsoft.com/office/powerpoint/2010/main" val="3139807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8F01DB0E-5B44-43CA-B17E-9511DD59CBC8}" type="slidenum">
              <a:rPr lang="en-US" sz="1200">
                <a:solidFill>
                  <a:schemeClr val="tx1"/>
                </a:solidFill>
              </a:rPr>
              <a:pPr eaLnBrk="1" hangingPunct="1"/>
              <a:t>24</a:t>
            </a:fld>
            <a:endParaRPr lang="en-US" sz="120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California equivalencies to NWCG courses.</a:t>
            </a:r>
          </a:p>
        </p:txBody>
      </p:sp>
    </p:spTree>
    <p:extLst>
      <p:ext uri="{BB962C8B-B14F-4D97-AF65-F5344CB8AC3E}">
        <p14:creationId xmlns:p14="http://schemas.microsoft.com/office/powerpoint/2010/main" val="167005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There is an exception to required training-the command and general staff positions that require 420, 520, and 620.</a:t>
            </a:r>
          </a:p>
          <a:p>
            <a:pPr eaLnBrk="1" hangingPunct="1"/>
            <a:endParaRPr lang="en-US" dirty="0" smtClean="0">
              <a:latin typeface="Times New Roman" panose="02020603050405020304" pitchFamily="18" charset="0"/>
            </a:endParaRPr>
          </a:p>
          <a:p>
            <a:pPr eaLnBrk="1" hangingPunct="1"/>
            <a:r>
              <a:rPr lang="en-US" dirty="0" smtClean="0">
                <a:latin typeface="Times New Roman" panose="02020603050405020304" pitchFamily="18" charset="0"/>
              </a:rPr>
              <a:t>A department my require the recommended courses. </a:t>
            </a:r>
          </a:p>
        </p:txBody>
      </p:sp>
      <p:sp>
        <p:nvSpPr>
          <p:cNvPr id="4" name="Slide Number Placeholder 3"/>
          <p:cNvSpPr>
            <a:spLocks noGrp="1"/>
          </p:cNvSpPr>
          <p:nvPr>
            <p:ph type="sldNum" sz="quarter" idx="10"/>
          </p:nvPr>
        </p:nvSpPr>
        <p:spPr/>
        <p:txBody>
          <a:bodyPr/>
          <a:lstStyle/>
          <a:p>
            <a:fld id="{F3E6A160-30F4-4641-8EA0-C05B2C4149D5}" type="slidenum">
              <a:rPr lang="en-US" smtClean="0"/>
              <a:pPr/>
              <a:t>25</a:t>
            </a:fld>
            <a:endParaRPr lang="en-US"/>
          </a:p>
        </p:txBody>
      </p:sp>
    </p:spTree>
    <p:extLst>
      <p:ext uri="{BB962C8B-B14F-4D97-AF65-F5344CB8AC3E}">
        <p14:creationId xmlns:p14="http://schemas.microsoft.com/office/powerpoint/2010/main" val="39980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There is an exception to required training-the command and general staff positions that require 420, 520, and 620.</a:t>
            </a:r>
          </a:p>
          <a:p>
            <a:pPr eaLnBrk="1" hangingPunct="1"/>
            <a:endParaRPr lang="en-US" dirty="0" smtClean="0">
              <a:latin typeface="Times New Roman" panose="02020603050405020304" pitchFamily="18" charset="0"/>
            </a:endParaRPr>
          </a:p>
          <a:p>
            <a:pPr eaLnBrk="1" hangingPunct="1"/>
            <a:r>
              <a:rPr lang="en-US" dirty="0" smtClean="0">
                <a:latin typeface="Times New Roman" panose="02020603050405020304" pitchFamily="18" charset="0"/>
              </a:rPr>
              <a:t>A department my require the recommended courses. </a:t>
            </a:r>
          </a:p>
        </p:txBody>
      </p:sp>
      <p:sp>
        <p:nvSpPr>
          <p:cNvPr id="4" name="Slide Number Placeholder 3"/>
          <p:cNvSpPr>
            <a:spLocks noGrp="1"/>
          </p:cNvSpPr>
          <p:nvPr>
            <p:ph type="sldNum" sz="quarter" idx="10"/>
          </p:nvPr>
        </p:nvSpPr>
        <p:spPr/>
        <p:txBody>
          <a:bodyPr/>
          <a:lstStyle/>
          <a:p>
            <a:fld id="{F3E6A160-30F4-4641-8EA0-C05B2C4149D5}" type="slidenum">
              <a:rPr lang="en-US" smtClean="0"/>
              <a:pPr/>
              <a:t>26</a:t>
            </a:fld>
            <a:endParaRPr lang="en-US"/>
          </a:p>
        </p:txBody>
      </p:sp>
    </p:spTree>
    <p:extLst>
      <p:ext uri="{BB962C8B-B14F-4D97-AF65-F5344CB8AC3E}">
        <p14:creationId xmlns:p14="http://schemas.microsoft.com/office/powerpoint/2010/main" val="3893430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CF7BCDD6-8660-41E1-A5EB-34C6E3F231DF}" type="slidenum">
              <a:rPr lang="en-US" sz="1200">
                <a:solidFill>
                  <a:schemeClr val="tx1"/>
                </a:solidFill>
              </a:rPr>
              <a:pPr eaLnBrk="1" hangingPunct="1"/>
              <a:t>27</a:t>
            </a:fld>
            <a:endParaRPr lang="en-US"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Certification – Required coursework and documented experience</a:t>
            </a:r>
          </a:p>
          <a:p>
            <a:pPr eaLnBrk="1" hangingPunct="1"/>
            <a:endParaRPr lang="en-US" smtClean="0">
              <a:latin typeface="Times New Roman" panose="02020603050405020304" pitchFamily="18" charset="0"/>
            </a:endParaRPr>
          </a:p>
          <a:p>
            <a:pPr eaLnBrk="1" hangingPunct="1"/>
            <a:r>
              <a:rPr lang="en-US" smtClean="0">
                <a:latin typeface="Times New Roman" panose="02020603050405020304" pitchFamily="18" charset="0"/>
              </a:rPr>
              <a:t>Qualification – Affirmation of physical fitness and currency</a:t>
            </a:r>
          </a:p>
        </p:txBody>
      </p:sp>
    </p:spTree>
    <p:extLst>
      <p:ext uri="{BB962C8B-B14F-4D97-AF65-F5344CB8AC3E}">
        <p14:creationId xmlns:p14="http://schemas.microsoft.com/office/powerpoint/2010/main" val="361724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Certification – Required coursework and documented experience</a:t>
            </a:r>
          </a:p>
          <a:p>
            <a:pPr eaLnBrk="1" hangingPunct="1"/>
            <a:endParaRPr lang="en-US" dirty="0" smtClean="0">
              <a:latin typeface="Times New Roman" panose="02020603050405020304" pitchFamily="18" charset="0"/>
            </a:endParaRPr>
          </a:p>
          <a:p>
            <a:pPr eaLnBrk="1" hangingPunct="1"/>
            <a:r>
              <a:rPr lang="en-US" dirty="0" smtClean="0">
                <a:latin typeface="Times New Roman" panose="02020603050405020304" pitchFamily="18" charset="0"/>
              </a:rPr>
              <a:t>Qualification – Affirmation of physical fitness and currency</a:t>
            </a:r>
          </a:p>
        </p:txBody>
      </p:sp>
      <p:sp>
        <p:nvSpPr>
          <p:cNvPr id="4" name="Slide Number Placeholder 3"/>
          <p:cNvSpPr>
            <a:spLocks noGrp="1"/>
          </p:cNvSpPr>
          <p:nvPr>
            <p:ph type="sldNum" sz="quarter" idx="10"/>
          </p:nvPr>
        </p:nvSpPr>
        <p:spPr/>
        <p:txBody>
          <a:bodyPr/>
          <a:lstStyle/>
          <a:p>
            <a:fld id="{F3E6A160-30F4-4641-8EA0-C05B2C4149D5}" type="slidenum">
              <a:rPr lang="en-US" smtClean="0"/>
              <a:pPr/>
              <a:t>28</a:t>
            </a:fld>
            <a:endParaRPr lang="en-US"/>
          </a:p>
        </p:txBody>
      </p:sp>
    </p:spTree>
    <p:extLst>
      <p:ext uri="{BB962C8B-B14F-4D97-AF65-F5344CB8AC3E}">
        <p14:creationId xmlns:p14="http://schemas.microsoft.com/office/powerpoint/2010/main" val="31104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Certification – Required coursework and documented experience</a:t>
            </a:r>
          </a:p>
          <a:p>
            <a:pPr eaLnBrk="1" hangingPunct="1"/>
            <a:endParaRPr lang="en-US" dirty="0" smtClean="0">
              <a:latin typeface="Times New Roman" panose="02020603050405020304" pitchFamily="18" charset="0"/>
            </a:endParaRPr>
          </a:p>
          <a:p>
            <a:pPr eaLnBrk="1" hangingPunct="1"/>
            <a:r>
              <a:rPr lang="en-US" dirty="0" smtClean="0">
                <a:latin typeface="Times New Roman" panose="02020603050405020304" pitchFamily="18" charset="0"/>
              </a:rPr>
              <a:t>Qualification – Affirmation of physical fitness and currency</a:t>
            </a:r>
          </a:p>
        </p:txBody>
      </p:sp>
      <p:sp>
        <p:nvSpPr>
          <p:cNvPr id="4" name="Slide Number Placeholder 3"/>
          <p:cNvSpPr>
            <a:spLocks noGrp="1"/>
          </p:cNvSpPr>
          <p:nvPr>
            <p:ph type="sldNum" sz="quarter" idx="10"/>
          </p:nvPr>
        </p:nvSpPr>
        <p:spPr/>
        <p:txBody>
          <a:bodyPr/>
          <a:lstStyle/>
          <a:p>
            <a:fld id="{F3E6A160-30F4-4641-8EA0-C05B2C4149D5}" type="slidenum">
              <a:rPr lang="en-US" smtClean="0"/>
              <a:pPr/>
              <a:t>29</a:t>
            </a:fld>
            <a:endParaRPr lang="en-US"/>
          </a:p>
        </p:txBody>
      </p:sp>
    </p:spTree>
    <p:extLst>
      <p:ext uri="{BB962C8B-B14F-4D97-AF65-F5344CB8AC3E}">
        <p14:creationId xmlns:p14="http://schemas.microsoft.com/office/powerpoint/2010/main" val="162464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History</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a:t>
            </a:fld>
            <a:endParaRPr lang="en-US"/>
          </a:p>
        </p:txBody>
      </p:sp>
    </p:spTree>
    <p:extLst>
      <p:ext uri="{BB962C8B-B14F-4D97-AF65-F5344CB8AC3E}">
        <p14:creationId xmlns:p14="http://schemas.microsoft.com/office/powerpoint/2010/main" val="173435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Certification – Required coursework and documented experience</a:t>
            </a:r>
          </a:p>
          <a:p>
            <a:pPr eaLnBrk="1" hangingPunct="1"/>
            <a:endParaRPr lang="en-US" dirty="0" smtClean="0">
              <a:latin typeface="Times New Roman" panose="02020603050405020304" pitchFamily="18" charset="0"/>
            </a:endParaRPr>
          </a:p>
          <a:p>
            <a:pPr eaLnBrk="1" hangingPunct="1"/>
            <a:r>
              <a:rPr lang="en-US" dirty="0" smtClean="0">
                <a:latin typeface="Times New Roman" panose="02020603050405020304" pitchFamily="18" charset="0"/>
              </a:rPr>
              <a:t>Qualification – Affirmation of physical fitness and currency</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30</a:t>
            </a:fld>
            <a:endParaRPr lang="en-US"/>
          </a:p>
        </p:txBody>
      </p:sp>
    </p:spTree>
    <p:extLst>
      <p:ext uri="{BB962C8B-B14F-4D97-AF65-F5344CB8AC3E}">
        <p14:creationId xmlns:p14="http://schemas.microsoft.com/office/powerpoint/2010/main" val="4171755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rPr>
              <a:t>Peer review committee membership. Not all positions need to be filled. The idea is that if an agency borders one of these jurisdictions, then they may have a seat on the committee.</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31</a:t>
            </a:fld>
            <a:endParaRPr lang="en-US"/>
          </a:p>
        </p:txBody>
      </p:sp>
    </p:spTree>
    <p:extLst>
      <p:ext uri="{BB962C8B-B14F-4D97-AF65-F5344CB8AC3E}">
        <p14:creationId xmlns:p14="http://schemas.microsoft.com/office/powerpoint/2010/main" val="51215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Peer Review Committee Structure</a:t>
            </a:r>
          </a:p>
          <a:p>
            <a:pPr eaLnBrk="1" hangingPunct="1"/>
            <a:r>
              <a:rPr lang="en-US" dirty="0" smtClean="0">
                <a:latin typeface="Times New Roman" panose="02020603050405020304" pitchFamily="18" charset="0"/>
              </a:rPr>
              <a:t>ICS “Leader” Level Positions</a:t>
            </a:r>
            <a:endParaRPr lang="en-US" dirty="0" smtClean="0">
              <a:latin typeface="Arial" panose="020B0604020202020204" pitchFamily="34" charset="0"/>
            </a:endParaRPr>
          </a:p>
          <a:p>
            <a:pPr eaLnBrk="1" hangingPunct="1"/>
            <a:r>
              <a:rPr lang="en-US" dirty="0" smtClean="0">
                <a:latin typeface="Times New Roman" panose="02020603050405020304" pitchFamily="18" charset="0"/>
              </a:rPr>
              <a:t>ICS Command &amp; General Staff Level</a:t>
            </a:r>
            <a:r>
              <a:rPr lang="en-US" b="1" i="1" dirty="0" smtClean="0">
                <a:latin typeface="Times New Roman" panose="02020603050405020304" pitchFamily="18" charset="0"/>
              </a:rPr>
              <a:t> </a:t>
            </a:r>
            <a:endParaRPr 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E6A160-30F4-4641-8EA0-C05B2C4149D5}" type="slidenum">
              <a:rPr lang="en-US" smtClean="0"/>
              <a:pPr/>
              <a:t>32</a:t>
            </a:fld>
            <a:endParaRPr lang="en-US"/>
          </a:p>
        </p:txBody>
      </p:sp>
    </p:spTree>
    <p:extLst>
      <p:ext uri="{BB962C8B-B14F-4D97-AF65-F5344CB8AC3E}">
        <p14:creationId xmlns:p14="http://schemas.microsoft.com/office/powerpoint/2010/main" val="4214404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647CF464-A8AB-43CE-AF92-63091DCE3340}" type="slidenum">
              <a:rPr lang="en-US" sz="1200">
                <a:solidFill>
                  <a:schemeClr val="tx1"/>
                </a:solidFill>
              </a:rPr>
              <a:pPr eaLnBrk="1" hangingPunct="1"/>
              <a:t>33</a:t>
            </a:fld>
            <a:endParaRPr lang="en-US" sz="120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History</a:t>
            </a:r>
          </a:p>
        </p:txBody>
      </p:sp>
    </p:spTree>
    <p:extLst>
      <p:ext uri="{BB962C8B-B14F-4D97-AF65-F5344CB8AC3E}">
        <p14:creationId xmlns:p14="http://schemas.microsoft.com/office/powerpoint/2010/main" val="462033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EF5771B1-BADF-4B8C-8139-284FA1A8B8CB}" type="slidenum">
              <a:rPr lang="en-US" sz="1200">
                <a:solidFill>
                  <a:schemeClr val="tx1"/>
                </a:solidFill>
              </a:rPr>
              <a:pPr eaLnBrk="1" hangingPunct="1"/>
              <a:t>34</a:t>
            </a:fld>
            <a:endParaRPr lang="en-US" sz="120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anose="02020603050405020304" pitchFamily="18" charset="0"/>
              </a:rPr>
              <a:t>SBFS has representation by </a:t>
            </a:r>
          </a:p>
          <a:p>
            <a:pPr eaLnBrk="1" hangingPunct="1">
              <a:buFontTx/>
              <a:buChar char="•"/>
            </a:pPr>
            <a:r>
              <a:rPr lang="en-US" dirty="0" smtClean="0">
                <a:latin typeface="Times New Roman" panose="02020603050405020304" pitchFamily="18" charset="0"/>
              </a:rPr>
              <a:t>Labor</a:t>
            </a:r>
          </a:p>
          <a:p>
            <a:pPr eaLnBrk="1" hangingPunct="1">
              <a:buFontTx/>
              <a:buChar char="•"/>
            </a:pPr>
            <a:r>
              <a:rPr lang="en-US" dirty="0" smtClean="0">
                <a:latin typeface="Times New Roman" panose="02020603050405020304" pitchFamily="18" charset="0"/>
              </a:rPr>
              <a:t>Fire Chiefs</a:t>
            </a:r>
          </a:p>
          <a:p>
            <a:pPr eaLnBrk="1" hangingPunct="1">
              <a:buFontTx/>
              <a:buChar char="•"/>
            </a:pPr>
            <a:r>
              <a:rPr lang="en-US" dirty="0" smtClean="0">
                <a:latin typeface="Times New Roman" panose="02020603050405020304" pitchFamily="18" charset="0"/>
              </a:rPr>
              <a:t>Fire Districts</a:t>
            </a:r>
          </a:p>
          <a:p>
            <a:pPr eaLnBrk="1" hangingPunct="1">
              <a:buFontTx/>
              <a:buChar char="•"/>
            </a:pPr>
            <a:r>
              <a:rPr lang="en-US" dirty="0" smtClean="0">
                <a:latin typeface="Times New Roman" panose="02020603050405020304" pitchFamily="18" charset="0"/>
              </a:rPr>
              <a:t>Volunteer Firefighters</a:t>
            </a:r>
          </a:p>
          <a:p>
            <a:pPr eaLnBrk="1" hangingPunct="1">
              <a:buFontTx/>
              <a:buChar char="•"/>
            </a:pPr>
            <a:r>
              <a:rPr lang="en-US" dirty="0" smtClean="0">
                <a:latin typeface="Times New Roman" panose="02020603050405020304" pitchFamily="18" charset="0"/>
              </a:rPr>
              <a:t>City &amp; County Fire Depts.</a:t>
            </a:r>
          </a:p>
          <a:p>
            <a:pPr eaLnBrk="1" hangingPunct="1">
              <a:buFontTx/>
              <a:buChar char="•"/>
            </a:pPr>
            <a:r>
              <a:rPr lang="en-US" dirty="0" smtClean="0">
                <a:latin typeface="Times New Roman" panose="02020603050405020304" pitchFamily="18" charset="0"/>
              </a:rPr>
              <a:t>Cal Fire</a:t>
            </a:r>
          </a:p>
          <a:p>
            <a:pPr eaLnBrk="1" hangingPunct="1">
              <a:buFontTx/>
              <a:buChar char="•"/>
            </a:pPr>
            <a:r>
              <a:rPr lang="en-US" dirty="0" smtClean="0">
                <a:latin typeface="Times New Roman" panose="02020603050405020304" pitchFamily="18" charset="0"/>
              </a:rPr>
              <a:t>Cal EMA</a:t>
            </a:r>
          </a:p>
          <a:p>
            <a:pPr eaLnBrk="1" hangingPunct="1">
              <a:buFontTx/>
              <a:buChar char="•"/>
            </a:pPr>
            <a:r>
              <a:rPr lang="en-US" dirty="0" smtClean="0">
                <a:latin typeface="Times New Roman" panose="02020603050405020304" pitchFamily="18" charset="0"/>
              </a:rPr>
              <a:t>Insurance Industry</a:t>
            </a:r>
          </a:p>
          <a:p>
            <a:pPr eaLnBrk="1" hangingPunct="1">
              <a:buFontTx/>
              <a:buChar char="•"/>
            </a:pPr>
            <a:r>
              <a:rPr lang="en-US" dirty="0" smtClean="0">
                <a:latin typeface="Times New Roman" panose="02020603050405020304" pitchFamily="18" charset="0"/>
              </a:rPr>
              <a:t>Chaired by the SFM</a:t>
            </a:r>
          </a:p>
          <a:p>
            <a:pPr eaLnBrk="1" hangingPunct="1">
              <a:buFontTx/>
              <a:buChar char="•"/>
            </a:pPr>
            <a:endParaRPr lang="en-US" dirty="0" smtClean="0">
              <a:latin typeface="Times New Roman" panose="02020603050405020304" pitchFamily="18" charset="0"/>
            </a:endParaRPr>
          </a:p>
        </p:txBody>
      </p:sp>
    </p:spTree>
    <p:extLst>
      <p:ext uri="{BB962C8B-B14F-4D97-AF65-F5344CB8AC3E}">
        <p14:creationId xmlns:p14="http://schemas.microsoft.com/office/powerpoint/2010/main" val="80495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5D406582-8AB2-4FA9-A23A-18C5D70F0438}" type="slidenum">
              <a:rPr lang="en-US" sz="1200">
                <a:solidFill>
                  <a:schemeClr val="tx1"/>
                </a:solidFill>
              </a:rPr>
              <a:pPr eaLnBrk="1" hangingPunct="1"/>
              <a:t>35</a:t>
            </a:fld>
            <a:endParaRPr lang="en-US" sz="120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Certification – Required coursework and documented experience</a:t>
            </a:r>
          </a:p>
          <a:p>
            <a:pPr eaLnBrk="1" hangingPunct="1"/>
            <a:endParaRPr lang="en-US" smtClean="0">
              <a:latin typeface="Times New Roman" panose="02020603050405020304" pitchFamily="18" charset="0"/>
            </a:endParaRPr>
          </a:p>
          <a:p>
            <a:pPr eaLnBrk="1" hangingPunct="1"/>
            <a:r>
              <a:rPr lang="en-US" smtClean="0">
                <a:latin typeface="Times New Roman" panose="02020603050405020304" pitchFamily="18" charset="0"/>
              </a:rPr>
              <a:t>Qualification – Affirmation of physical fitness and currency</a:t>
            </a:r>
          </a:p>
        </p:txBody>
      </p:sp>
    </p:spTree>
    <p:extLst>
      <p:ext uri="{BB962C8B-B14F-4D97-AF65-F5344CB8AC3E}">
        <p14:creationId xmlns:p14="http://schemas.microsoft.com/office/powerpoint/2010/main" val="137566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rPr>
              <a:t>100 and 200 level review</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36</a:t>
            </a:fld>
            <a:endParaRPr lang="en-US"/>
          </a:p>
        </p:txBody>
      </p:sp>
    </p:spTree>
    <p:extLst>
      <p:ext uri="{BB962C8B-B14F-4D97-AF65-F5344CB8AC3E}">
        <p14:creationId xmlns:p14="http://schemas.microsoft.com/office/powerpoint/2010/main" val="2078279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rPr>
              <a:t>100 and 200 level review</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37</a:t>
            </a:fld>
            <a:endParaRPr lang="en-US"/>
          </a:p>
        </p:txBody>
      </p:sp>
    </p:spTree>
    <p:extLst>
      <p:ext uri="{BB962C8B-B14F-4D97-AF65-F5344CB8AC3E}">
        <p14:creationId xmlns:p14="http://schemas.microsoft.com/office/powerpoint/2010/main" val="3845049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rPr>
              <a:t>100 and 200 level review</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38</a:t>
            </a:fld>
            <a:endParaRPr lang="en-US"/>
          </a:p>
        </p:txBody>
      </p:sp>
    </p:spTree>
    <p:extLst>
      <p:ext uri="{BB962C8B-B14F-4D97-AF65-F5344CB8AC3E}">
        <p14:creationId xmlns:p14="http://schemas.microsoft.com/office/powerpoint/2010/main" val="539057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rPr>
              <a:t>100 and 200 level review</a:t>
            </a:r>
          </a:p>
        </p:txBody>
      </p:sp>
      <p:sp>
        <p:nvSpPr>
          <p:cNvPr id="4" name="Slide Number Placeholder 3"/>
          <p:cNvSpPr>
            <a:spLocks noGrp="1"/>
          </p:cNvSpPr>
          <p:nvPr>
            <p:ph type="sldNum" sz="quarter" idx="10"/>
          </p:nvPr>
        </p:nvSpPr>
        <p:spPr/>
        <p:txBody>
          <a:bodyPr/>
          <a:lstStyle/>
          <a:p>
            <a:fld id="{F3E6A160-30F4-4641-8EA0-C05B2C4149D5}" type="slidenum">
              <a:rPr lang="en-US" smtClean="0"/>
              <a:pPr/>
              <a:t>39</a:t>
            </a:fld>
            <a:endParaRPr lang="en-US"/>
          </a:p>
        </p:txBody>
      </p:sp>
    </p:spTree>
    <p:extLst>
      <p:ext uri="{BB962C8B-B14F-4D97-AF65-F5344CB8AC3E}">
        <p14:creationId xmlns:p14="http://schemas.microsoft.com/office/powerpoint/2010/main" val="143939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History</a:t>
            </a:r>
          </a:p>
        </p:txBody>
      </p:sp>
      <p:sp>
        <p:nvSpPr>
          <p:cNvPr id="4" name="Slide Number Placeholder 3"/>
          <p:cNvSpPr>
            <a:spLocks noGrp="1"/>
          </p:cNvSpPr>
          <p:nvPr>
            <p:ph type="sldNum" sz="quarter" idx="10"/>
          </p:nvPr>
        </p:nvSpPr>
        <p:spPr/>
        <p:txBody>
          <a:bodyPr/>
          <a:lstStyle/>
          <a:p>
            <a:fld id="{F3E6A160-30F4-4641-8EA0-C05B2C4149D5}" type="slidenum">
              <a:rPr lang="en-US" smtClean="0"/>
              <a:pPr/>
              <a:t>4</a:t>
            </a:fld>
            <a:endParaRPr lang="en-US"/>
          </a:p>
        </p:txBody>
      </p:sp>
    </p:spTree>
    <p:extLst>
      <p:ext uri="{BB962C8B-B14F-4D97-AF65-F5344CB8AC3E}">
        <p14:creationId xmlns:p14="http://schemas.microsoft.com/office/powerpoint/2010/main" val="2799871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8BDE0767-92FE-4AEC-9DE1-BF32478FF9A2}" type="slidenum">
              <a:rPr lang="en-US" sz="1200">
                <a:solidFill>
                  <a:schemeClr val="tx1"/>
                </a:solidFill>
              </a:rPr>
              <a:pPr eaLnBrk="1" hangingPunct="1"/>
              <a:t>40</a:t>
            </a:fld>
            <a:endParaRPr lang="en-US" sz="120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anose="02020603050405020304" pitchFamily="18" charset="0"/>
              </a:rPr>
              <a:t>IQS software is suggested for tracking purposes. IQS will also produce a card for the individual.</a:t>
            </a:r>
          </a:p>
          <a:p>
            <a:pPr eaLnBrk="1" hangingPunct="1"/>
            <a:endParaRPr lang="en-PH" dirty="0" smtClean="0">
              <a:latin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rPr>
              <a:t>http://www.vdatasys.com/</a:t>
            </a:r>
          </a:p>
          <a:p>
            <a:pPr eaLnBrk="1" hangingPunct="1"/>
            <a:endParaRPr lang="en-US" dirty="0" smtClean="0">
              <a:latin typeface="Times New Roman" panose="02020603050405020304" pitchFamily="18" charset="0"/>
            </a:endParaRPr>
          </a:p>
        </p:txBody>
      </p:sp>
    </p:spTree>
    <p:extLst>
      <p:ext uri="{BB962C8B-B14F-4D97-AF65-F5344CB8AC3E}">
        <p14:creationId xmlns:p14="http://schemas.microsoft.com/office/powerpoint/2010/main" val="1102327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www.calema.ca.gov/fire/onlinedocuments</a:t>
            </a:r>
          </a:p>
          <a:p>
            <a:endParaRPr lang="en-US" dirty="0" smtClean="0"/>
          </a:p>
          <a:p>
            <a:r>
              <a:rPr lang="en-US" dirty="0" smtClean="0"/>
              <a:t>www.firescope.org</a:t>
            </a:r>
            <a:endParaRPr lang="en-US" dirty="0"/>
          </a:p>
        </p:txBody>
      </p:sp>
      <p:sp>
        <p:nvSpPr>
          <p:cNvPr id="4" name="Slide Number Placeholder 3"/>
          <p:cNvSpPr>
            <a:spLocks noGrp="1"/>
          </p:cNvSpPr>
          <p:nvPr>
            <p:ph type="sldNum" sz="quarter" idx="10"/>
          </p:nvPr>
        </p:nvSpPr>
        <p:spPr/>
        <p:txBody>
          <a:bodyPr/>
          <a:lstStyle/>
          <a:p>
            <a:fld id="{F3E6A160-30F4-4641-8EA0-C05B2C4149D5}" type="slidenum">
              <a:rPr lang="en-US" smtClean="0"/>
              <a:pPr/>
              <a:t>44</a:t>
            </a:fld>
            <a:endParaRPr lang="en-US"/>
          </a:p>
        </p:txBody>
      </p:sp>
    </p:spTree>
    <p:extLst>
      <p:ext uri="{BB962C8B-B14F-4D97-AF65-F5344CB8AC3E}">
        <p14:creationId xmlns:p14="http://schemas.microsoft.com/office/powerpoint/2010/main" val="240959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anose="02020603050405020304" pitchFamily="18" charset="0"/>
              </a:rPr>
              <a:t>CICCS Incident Qualifications Guide recognizes the need to provide the California Fire Service a document that captures not only the National Wildfire Coordinating Group (NWCG) direction on </a:t>
            </a:r>
            <a:r>
              <a:rPr lang="en-US" dirty="0" err="1" smtClean="0">
                <a:latin typeface="Times New Roman" panose="02020603050405020304" pitchFamily="18" charset="0"/>
              </a:rPr>
              <a:t>wildland</a:t>
            </a:r>
            <a:r>
              <a:rPr lang="en-US" dirty="0" smtClean="0">
                <a:latin typeface="Times New Roman" panose="02020603050405020304" pitchFamily="18" charset="0"/>
              </a:rPr>
              <a:t> fire and includes components of the National Incident Management System (NIMS) all-hazard certification and qualification requirements. </a:t>
            </a:r>
          </a:p>
        </p:txBody>
      </p:sp>
      <p:sp>
        <p:nvSpPr>
          <p:cNvPr id="4" name="Slide Number Placeholder 3"/>
          <p:cNvSpPr>
            <a:spLocks noGrp="1"/>
          </p:cNvSpPr>
          <p:nvPr>
            <p:ph type="sldNum" sz="quarter" idx="10"/>
          </p:nvPr>
        </p:nvSpPr>
        <p:spPr/>
        <p:txBody>
          <a:bodyPr/>
          <a:lstStyle/>
          <a:p>
            <a:fld id="{F3E6A160-30F4-4641-8EA0-C05B2C4149D5}" type="slidenum">
              <a:rPr lang="en-US" smtClean="0"/>
              <a:pPr/>
              <a:t>5</a:t>
            </a:fld>
            <a:endParaRPr lang="en-US"/>
          </a:p>
        </p:txBody>
      </p:sp>
    </p:spTree>
    <p:extLst>
      <p:ext uri="{BB962C8B-B14F-4D97-AF65-F5344CB8AC3E}">
        <p14:creationId xmlns:p14="http://schemas.microsoft.com/office/powerpoint/2010/main" val="10153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CDFF3E23-4CB8-4F58-BCDB-5E7626E4B584}" type="slidenum">
              <a:rPr lang="en-US" sz="1200">
                <a:solidFill>
                  <a:schemeClr val="tx1"/>
                </a:solidFill>
              </a:rPr>
              <a:pPr eaLnBrk="1" hangingPunct="1"/>
              <a:t>6</a:t>
            </a:fld>
            <a:endParaRPr lang="en-US" sz="120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anose="02020603050405020304" pitchFamily="18" charset="0"/>
              </a:rPr>
              <a:t>CICCS is:</a:t>
            </a:r>
          </a:p>
          <a:p>
            <a:pPr eaLnBrk="1" hangingPunct="1"/>
            <a:endParaRPr lang="en-US" dirty="0" smtClean="0">
              <a:latin typeface="Times New Roman" panose="02020603050405020304" pitchFamily="18" charset="0"/>
            </a:endParaRPr>
          </a:p>
          <a:p>
            <a:pPr eaLnBrk="1" hangingPunct="1"/>
            <a:r>
              <a:rPr lang="en-US" dirty="0" smtClean="0">
                <a:latin typeface="Times New Roman" panose="02020603050405020304" pitchFamily="18" charset="0"/>
              </a:rPr>
              <a:t>A certification system for positions within the Incident Command System.</a:t>
            </a:r>
          </a:p>
          <a:p>
            <a:pPr eaLnBrk="1" hangingPunct="1"/>
            <a:r>
              <a:rPr lang="en-US" dirty="0" smtClean="0">
                <a:latin typeface="Times New Roman" panose="02020603050405020304" pitchFamily="18" charset="0"/>
              </a:rPr>
              <a:t>A “Performance Based System” utilizing established minimum training standards and documented experience.</a:t>
            </a:r>
          </a:p>
        </p:txBody>
      </p:sp>
    </p:spTree>
    <p:extLst>
      <p:ext uri="{BB962C8B-B14F-4D97-AF65-F5344CB8AC3E}">
        <p14:creationId xmlns:p14="http://schemas.microsoft.com/office/powerpoint/2010/main" val="41159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BAA71943-2D3C-4FDB-BD50-BF56AD43D3EC}" type="slidenum">
              <a:rPr lang="en-US" sz="1200">
                <a:solidFill>
                  <a:schemeClr val="tx1"/>
                </a:solidFill>
              </a:rPr>
              <a:pPr eaLnBrk="1" hangingPunct="1"/>
              <a:t>7</a:t>
            </a:fld>
            <a:endParaRPr lang="en-US" sz="120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Certification – Required coursework and documented experience</a:t>
            </a:r>
          </a:p>
          <a:p>
            <a:pPr eaLnBrk="1" hangingPunct="1"/>
            <a:endParaRPr lang="en-US" smtClean="0">
              <a:latin typeface="Times New Roman" panose="02020603050405020304" pitchFamily="18" charset="0"/>
            </a:endParaRPr>
          </a:p>
          <a:p>
            <a:pPr eaLnBrk="1" hangingPunct="1"/>
            <a:r>
              <a:rPr lang="en-US" smtClean="0">
                <a:latin typeface="Times New Roman" panose="02020603050405020304" pitchFamily="18" charset="0"/>
              </a:rPr>
              <a:t>Qualification – Affirmation of physical fitness and currency</a:t>
            </a:r>
          </a:p>
        </p:txBody>
      </p:sp>
    </p:spTree>
    <p:extLst>
      <p:ext uri="{BB962C8B-B14F-4D97-AF65-F5344CB8AC3E}">
        <p14:creationId xmlns:p14="http://schemas.microsoft.com/office/powerpoint/2010/main" val="173189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1C295A65-B493-474B-B45A-DC8A94550DA0}" type="slidenum">
              <a:rPr lang="en-US" sz="1200">
                <a:solidFill>
                  <a:schemeClr val="tx1"/>
                </a:solidFill>
              </a:rPr>
              <a:pPr eaLnBrk="1" hangingPunct="1"/>
              <a:t>8</a:t>
            </a:fld>
            <a:endParaRPr lang="en-US"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anose="02020603050405020304" pitchFamily="18" charset="0"/>
              </a:rPr>
              <a:t>SBFS has representation by </a:t>
            </a:r>
          </a:p>
          <a:p>
            <a:pPr eaLnBrk="1" hangingPunct="1">
              <a:buFontTx/>
              <a:buChar char="•"/>
            </a:pPr>
            <a:r>
              <a:rPr lang="en-US" dirty="0" smtClean="0">
                <a:latin typeface="Times New Roman" panose="02020603050405020304" pitchFamily="18" charset="0"/>
              </a:rPr>
              <a:t>Labor</a:t>
            </a:r>
          </a:p>
          <a:p>
            <a:pPr eaLnBrk="1" hangingPunct="1">
              <a:buFontTx/>
              <a:buChar char="•"/>
            </a:pPr>
            <a:r>
              <a:rPr lang="en-US" dirty="0" smtClean="0">
                <a:latin typeface="Times New Roman" panose="02020603050405020304" pitchFamily="18" charset="0"/>
              </a:rPr>
              <a:t>Fire Chiefs</a:t>
            </a:r>
          </a:p>
          <a:p>
            <a:pPr eaLnBrk="1" hangingPunct="1">
              <a:buFontTx/>
              <a:buChar char="•"/>
            </a:pPr>
            <a:r>
              <a:rPr lang="en-US" dirty="0" smtClean="0">
                <a:latin typeface="Times New Roman" panose="02020603050405020304" pitchFamily="18" charset="0"/>
              </a:rPr>
              <a:t>Fire Districts</a:t>
            </a:r>
          </a:p>
          <a:p>
            <a:pPr eaLnBrk="1" hangingPunct="1">
              <a:buFontTx/>
              <a:buChar char="•"/>
            </a:pPr>
            <a:r>
              <a:rPr lang="en-US" dirty="0" smtClean="0">
                <a:latin typeface="Times New Roman" panose="02020603050405020304" pitchFamily="18" charset="0"/>
              </a:rPr>
              <a:t>Volunteer Firefighters</a:t>
            </a:r>
          </a:p>
          <a:p>
            <a:pPr eaLnBrk="1" hangingPunct="1">
              <a:buFontTx/>
              <a:buChar char="•"/>
            </a:pPr>
            <a:r>
              <a:rPr lang="en-US" dirty="0" smtClean="0">
                <a:latin typeface="Times New Roman" panose="02020603050405020304" pitchFamily="18" charset="0"/>
              </a:rPr>
              <a:t>City &amp; County Fire Depts.</a:t>
            </a:r>
          </a:p>
          <a:p>
            <a:pPr eaLnBrk="1" hangingPunct="1">
              <a:buFontTx/>
              <a:buChar char="•"/>
            </a:pPr>
            <a:r>
              <a:rPr lang="en-US" dirty="0" smtClean="0">
                <a:latin typeface="Times New Roman" panose="02020603050405020304" pitchFamily="18" charset="0"/>
              </a:rPr>
              <a:t>Cal Fire</a:t>
            </a:r>
          </a:p>
          <a:p>
            <a:pPr eaLnBrk="1" hangingPunct="1">
              <a:buFontTx/>
              <a:buChar char="•"/>
            </a:pPr>
            <a:r>
              <a:rPr lang="en-US" dirty="0" smtClean="0">
                <a:latin typeface="Times New Roman" panose="02020603050405020304" pitchFamily="18" charset="0"/>
              </a:rPr>
              <a:t>Cal EMA</a:t>
            </a:r>
          </a:p>
          <a:p>
            <a:pPr eaLnBrk="1" hangingPunct="1">
              <a:buFontTx/>
              <a:buChar char="•"/>
            </a:pPr>
            <a:r>
              <a:rPr lang="en-US" dirty="0" smtClean="0">
                <a:latin typeface="Times New Roman" panose="02020603050405020304" pitchFamily="18" charset="0"/>
              </a:rPr>
              <a:t>Insurance Industry</a:t>
            </a:r>
          </a:p>
          <a:p>
            <a:pPr eaLnBrk="1" hangingPunct="1">
              <a:buFontTx/>
              <a:buChar char="•"/>
            </a:pPr>
            <a:r>
              <a:rPr lang="en-US" dirty="0" smtClean="0">
                <a:latin typeface="Times New Roman" panose="02020603050405020304" pitchFamily="18" charset="0"/>
              </a:rPr>
              <a:t>Chaired by the SFM</a:t>
            </a:r>
          </a:p>
          <a:p>
            <a:pPr eaLnBrk="1" hangingPunct="1">
              <a:buFontTx/>
              <a:buChar char="•"/>
            </a:pPr>
            <a:endParaRPr lang="en-US" dirty="0" smtClean="0">
              <a:latin typeface="Times New Roman" panose="02020603050405020304" pitchFamily="18" charset="0"/>
            </a:endParaRPr>
          </a:p>
        </p:txBody>
      </p:sp>
    </p:spTree>
    <p:extLst>
      <p:ext uri="{BB962C8B-B14F-4D97-AF65-F5344CB8AC3E}">
        <p14:creationId xmlns:p14="http://schemas.microsoft.com/office/powerpoint/2010/main" val="92651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fld id="{85D85053-E4F7-41C4-8BCC-7D183322C71D}" type="slidenum">
              <a:rPr lang="en-US" sz="1200">
                <a:solidFill>
                  <a:schemeClr val="tx1"/>
                </a:solidFill>
              </a:rPr>
              <a:pPr eaLnBrk="1" hangingPunct="1"/>
              <a:t>9</a:t>
            </a:fld>
            <a:endParaRPr lang="en-US"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History</a:t>
            </a:r>
          </a:p>
        </p:txBody>
      </p:sp>
    </p:spTree>
    <p:extLst>
      <p:ext uri="{BB962C8B-B14F-4D97-AF65-F5344CB8AC3E}">
        <p14:creationId xmlns:p14="http://schemas.microsoft.com/office/powerpoint/2010/main" val="269394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firescope.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9A397E-40C0-42CC-A1BD-A8D03988E91B}" type="slidenum">
              <a:rPr lang="en-US"/>
              <a:pPr/>
              <a:t>‹#›</a:t>
            </a:fld>
            <a:endParaRPr lang="en-US"/>
          </a:p>
        </p:txBody>
      </p:sp>
      <p:sp>
        <p:nvSpPr>
          <p:cNvPr id="7" name="Line 4"/>
          <p:cNvSpPr>
            <a:spLocks noChangeShapeType="1"/>
          </p:cNvSpPr>
          <p:nvPr userDrawn="1"/>
        </p:nvSpPr>
        <p:spPr bwMode="auto">
          <a:xfrm>
            <a:off x="152400" y="1676400"/>
            <a:ext cx="8915400" cy="0"/>
          </a:xfrm>
          <a:prstGeom prst="line">
            <a:avLst/>
          </a:prstGeom>
          <a:noFill/>
          <a:ln w="57150" cmpd="thinThick">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14044965"/>
      </p:ext>
    </p:extLst>
  </p:cSld>
  <p:clrMapOvr>
    <a:masterClrMapping/>
  </p:clrMapOvr>
  <p:transition advClick="0" advTm="2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lide 17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9" name="Line 4"/>
          <p:cNvSpPr>
            <a:spLocks noChangeShapeType="1"/>
          </p:cNvSpPr>
          <p:nvPr userDrawn="1"/>
        </p:nvSpPr>
        <p:spPr bwMode="auto">
          <a:xfrm>
            <a:off x="228600" y="1143000"/>
            <a:ext cx="8534400" cy="0"/>
          </a:xfrm>
          <a:prstGeom prst="line">
            <a:avLst/>
          </a:prstGeom>
          <a:noFill/>
          <a:ln w="5715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23336412"/>
      </p:ext>
    </p:extLst>
  </p:cSld>
  <p:clrMapOvr>
    <a:masterClrMapping/>
  </p:clrMapOvr>
  <p:transition advClick="0" advTm="2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Tree>
    <p:extLst>
      <p:ext uri="{BB962C8B-B14F-4D97-AF65-F5344CB8AC3E}">
        <p14:creationId xmlns:p14="http://schemas.microsoft.com/office/powerpoint/2010/main" val="985951811"/>
      </p:ext>
    </p:extLst>
  </p:cSld>
  <p:clrMapOvr>
    <a:masterClrMapping/>
  </p:clrMapOvr>
  <p:transition advClick="0" advTm="2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3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Tree>
    <p:extLst>
      <p:ext uri="{BB962C8B-B14F-4D97-AF65-F5344CB8AC3E}">
        <p14:creationId xmlns:p14="http://schemas.microsoft.com/office/powerpoint/2010/main" val="106601269"/>
      </p:ext>
    </p:extLst>
  </p:cSld>
  <p:clrMapOvr>
    <a:masterClrMapping/>
  </p:clrMapOvr>
  <p:transition advClick="0" advTm="200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27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3"/>
          <p:cNvSpPr>
            <a:spLocks noChangeShapeType="1"/>
          </p:cNvSpPr>
          <p:nvPr userDrawn="1"/>
        </p:nvSpPr>
        <p:spPr bwMode="auto">
          <a:xfrm>
            <a:off x="304800" y="1295400"/>
            <a:ext cx="8610600" cy="0"/>
          </a:xfrm>
          <a:prstGeom prst="line">
            <a:avLst/>
          </a:prstGeom>
          <a:noFill/>
          <a:ln w="57150" cmpd="thickThin">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53853007"/>
      </p:ext>
    </p:extLst>
  </p:cSld>
  <p:clrMapOvr>
    <a:masterClrMapping/>
  </p:clrMapOvr>
  <p:transition advClick="0" advTm="200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23">
    <p:spTree>
      <p:nvGrpSpPr>
        <p:cNvPr id="1" name=""/>
        <p:cNvGrpSpPr/>
        <p:nvPr/>
      </p:nvGrpSpPr>
      <p:grpSpPr>
        <a:xfrm>
          <a:off x="0" y="0"/>
          <a:ext cx="0" cy="0"/>
          <a:chOff x="0" y="0"/>
          <a:chExt cx="0" cy="0"/>
        </a:xfrm>
      </p:grpSpPr>
      <p:sp>
        <p:nvSpPr>
          <p:cNvPr id="7" name="Line 3"/>
          <p:cNvSpPr>
            <a:spLocks noChangeShapeType="1"/>
          </p:cNvSpPr>
          <p:nvPr userDrawn="1"/>
        </p:nvSpPr>
        <p:spPr bwMode="auto">
          <a:xfrm>
            <a:off x="304800" y="1295400"/>
            <a:ext cx="8458200" cy="0"/>
          </a:xfrm>
          <a:prstGeom prst="line">
            <a:avLst/>
          </a:prstGeom>
          <a:noFill/>
          <a:ln w="57150" cmpd="thickThin">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24545528"/>
      </p:ext>
    </p:extLst>
  </p:cSld>
  <p:clrMapOvr>
    <a:masterClrMapping/>
  </p:clrMapOvr>
  <p:transition advClick="0" advTm="200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22">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304800" y="1295400"/>
            <a:ext cx="8458200" cy="0"/>
          </a:xfrm>
          <a:prstGeom prst="line">
            <a:avLst/>
          </a:prstGeom>
          <a:noFill/>
          <a:ln w="57150" cmpd="thickThin">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53992489"/>
      </p:ext>
    </p:extLst>
  </p:cSld>
  <p:clrMapOvr>
    <a:masterClrMapping/>
  </p:clrMapOvr>
  <p:transition advClick="0" advTm="200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ide 2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4"/>
          <p:cNvSpPr>
            <a:spLocks noChangeShapeType="1"/>
          </p:cNvSpPr>
          <p:nvPr userDrawn="1"/>
        </p:nvSpPr>
        <p:spPr bwMode="auto">
          <a:xfrm>
            <a:off x="228600" y="1143000"/>
            <a:ext cx="8534400" cy="0"/>
          </a:xfrm>
          <a:prstGeom prst="line">
            <a:avLst/>
          </a:prstGeom>
          <a:noFill/>
          <a:ln w="5715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39360201"/>
      </p:ext>
    </p:extLst>
  </p:cSld>
  <p:clrMapOvr>
    <a:masterClrMapping/>
  </p:clrMapOvr>
  <p:transition advClick="0" advTm="200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lide 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4"/>
          <p:cNvSpPr>
            <a:spLocks noChangeShapeType="1"/>
          </p:cNvSpPr>
          <p:nvPr userDrawn="1"/>
        </p:nvSpPr>
        <p:spPr bwMode="auto">
          <a:xfrm>
            <a:off x="304800" y="1295400"/>
            <a:ext cx="8534400" cy="0"/>
          </a:xfrm>
          <a:prstGeom prst="line">
            <a:avLst/>
          </a:prstGeom>
          <a:noFill/>
          <a:ln w="57150" cmpd="thinThick">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59651439"/>
      </p:ext>
    </p:extLst>
  </p:cSld>
  <p:clrMapOvr>
    <a:masterClrMapping/>
  </p:clrMapOvr>
  <p:transition advClick="0" advTm="200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lide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3"/>
          <p:cNvSpPr>
            <a:spLocks noChangeShapeType="1"/>
          </p:cNvSpPr>
          <p:nvPr userDrawn="1"/>
        </p:nvSpPr>
        <p:spPr bwMode="auto">
          <a:xfrm>
            <a:off x="304800" y="1295400"/>
            <a:ext cx="8610600" cy="0"/>
          </a:xfrm>
          <a:prstGeom prst="line">
            <a:avLst/>
          </a:prstGeom>
          <a:noFill/>
          <a:ln w="57150" cmpd="thickThin">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13386318"/>
      </p:ext>
    </p:extLst>
  </p:cSld>
  <p:clrMapOvr>
    <a:masterClrMapping/>
  </p:clrMapOvr>
  <p:transition advClick="0" advTm="200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lide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3"/>
          <p:cNvSpPr>
            <a:spLocks noChangeShapeType="1"/>
          </p:cNvSpPr>
          <p:nvPr userDrawn="1"/>
        </p:nvSpPr>
        <p:spPr bwMode="auto">
          <a:xfrm>
            <a:off x="228600" y="1752600"/>
            <a:ext cx="8610600" cy="0"/>
          </a:xfrm>
          <a:prstGeom prst="line">
            <a:avLst/>
          </a:prstGeom>
          <a:noFill/>
          <a:ln w="57150" cmpd="thickThin">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97611559"/>
      </p:ext>
    </p:extLst>
  </p:cSld>
  <p:clrMapOvr>
    <a:masterClrMapping/>
  </p:clrMapOvr>
  <p:transition advClick="0" advTm="2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03780073"/>
      </p:ext>
    </p:extLst>
  </p:cSld>
  <p:clrMapOvr>
    <a:masterClrMapping/>
  </p:clrMapOvr>
  <p:transition advClick="0" advTm="2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3"/>
          <p:cNvSpPr>
            <a:spLocks noChangeShapeType="1"/>
          </p:cNvSpPr>
          <p:nvPr userDrawn="1"/>
        </p:nvSpPr>
        <p:spPr bwMode="auto">
          <a:xfrm>
            <a:off x="228600" y="1752600"/>
            <a:ext cx="8610600" cy="0"/>
          </a:xfrm>
          <a:prstGeom prst="line">
            <a:avLst/>
          </a:prstGeom>
          <a:noFill/>
          <a:ln w="57150" cmpd="thickThin">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Content Placeholder 2"/>
          <p:cNvSpPr>
            <a:spLocks noGrp="1"/>
          </p:cNvSpPr>
          <p:nvPr>
            <p:ph idx="13"/>
          </p:nvPr>
        </p:nvSpPr>
        <p:spPr>
          <a:xfrm>
            <a:off x="19812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3429000" y="20574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306080"/>
      </p:ext>
    </p:extLst>
  </p:cSld>
  <p:clrMapOvr>
    <a:masterClrMapping/>
  </p:clrMapOvr>
  <p:transition advClick="0" advTm="200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4"/>
          <p:cNvSpPr>
            <a:spLocks noChangeShapeType="1"/>
          </p:cNvSpPr>
          <p:nvPr userDrawn="1"/>
        </p:nvSpPr>
        <p:spPr bwMode="auto">
          <a:xfrm>
            <a:off x="381000" y="762000"/>
            <a:ext cx="8458200" cy="0"/>
          </a:xfrm>
          <a:prstGeom prst="line">
            <a:avLst/>
          </a:prstGeom>
          <a:noFill/>
          <a:ln w="57150" cmpd="thinThick">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89502207"/>
      </p:ext>
    </p:extLst>
  </p:cSld>
  <p:clrMapOvr>
    <a:masterClrMapping/>
  </p:clrMapOvr>
  <p:transition advClick="0" advTm="200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4"/>
          <p:cNvSpPr>
            <a:spLocks noChangeShapeType="1"/>
          </p:cNvSpPr>
          <p:nvPr userDrawn="1"/>
        </p:nvSpPr>
        <p:spPr bwMode="auto">
          <a:xfrm>
            <a:off x="381000" y="762000"/>
            <a:ext cx="8458200" cy="0"/>
          </a:xfrm>
          <a:prstGeom prst="line">
            <a:avLst/>
          </a:prstGeom>
          <a:noFill/>
          <a:ln w="57150" cmpd="thinThick">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38357375"/>
      </p:ext>
    </p:extLst>
  </p:cSld>
  <p:clrMapOvr>
    <a:masterClrMapping/>
  </p:clrMapOvr>
  <p:transition advClick="0" advTm="200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F4B35D-2192-4EDD-8197-D76172618703}" type="slidenum">
              <a:rPr lang="en-US"/>
              <a:pPr/>
              <a:t>‹#›</a:t>
            </a:fld>
            <a:endParaRPr lang="en-US"/>
          </a:p>
        </p:txBody>
      </p:sp>
    </p:spTree>
    <p:extLst>
      <p:ext uri="{BB962C8B-B14F-4D97-AF65-F5344CB8AC3E}">
        <p14:creationId xmlns:p14="http://schemas.microsoft.com/office/powerpoint/2010/main" val="1900250752"/>
      </p:ext>
    </p:extLst>
  </p:cSld>
  <p:clrMapOvr>
    <a:masterClrMapping/>
  </p:clrMapOvr>
  <p:transition advClick="0" advTm="200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67AEFE-0080-4B56-B7E8-56ED5FA0B8BD}" type="slidenum">
              <a:rPr lang="en-US"/>
              <a:pPr/>
              <a:t>‹#›</a:t>
            </a:fld>
            <a:endParaRPr lang="en-US"/>
          </a:p>
        </p:txBody>
      </p:sp>
    </p:spTree>
    <p:extLst>
      <p:ext uri="{BB962C8B-B14F-4D97-AF65-F5344CB8AC3E}">
        <p14:creationId xmlns:p14="http://schemas.microsoft.com/office/powerpoint/2010/main" val="1560639520"/>
      </p:ext>
    </p:extLst>
  </p:cSld>
  <p:clrMapOvr>
    <a:masterClrMapping/>
  </p:clrMapOvr>
  <p:transition advClick="0" advTm="200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24E295E-21DE-4255-8937-BF83D95069F2}" type="slidenum">
              <a:rPr lang="en-US"/>
              <a:pPr/>
              <a:t>‹#›</a:t>
            </a:fld>
            <a:endParaRPr lang="en-US"/>
          </a:p>
        </p:txBody>
      </p:sp>
    </p:spTree>
    <p:extLst>
      <p:ext uri="{BB962C8B-B14F-4D97-AF65-F5344CB8AC3E}">
        <p14:creationId xmlns:p14="http://schemas.microsoft.com/office/powerpoint/2010/main" val="2043272247"/>
      </p:ext>
    </p:extLst>
  </p:cSld>
  <p:clrMapOvr>
    <a:masterClrMapping/>
  </p:clrMapOvr>
  <p:transition advClick="0" advTm="200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344696-4E26-4543-B4C1-95F2F2C19AB6}" type="slidenum">
              <a:rPr lang="en-US"/>
              <a:pPr/>
              <a:t>‹#›</a:t>
            </a:fld>
            <a:endParaRPr lang="en-US"/>
          </a:p>
        </p:txBody>
      </p:sp>
    </p:spTree>
    <p:extLst>
      <p:ext uri="{BB962C8B-B14F-4D97-AF65-F5344CB8AC3E}">
        <p14:creationId xmlns:p14="http://schemas.microsoft.com/office/powerpoint/2010/main" val="3619872929"/>
      </p:ext>
    </p:extLst>
  </p:cSld>
  <p:clrMapOvr>
    <a:masterClrMapping/>
  </p:clrMapOvr>
  <p:transition advClick="0" advTm="2000"/>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lide 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344696-4E26-4543-B4C1-95F2F2C19AB6}" type="slidenum">
              <a:rPr lang="en-US"/>
              <a:pPr/>
              <a:t>‹#›</a:t>
            </a:fld>
            <a:endParaRPr lang="en-US"/>
          </a:p>
        </p:txBody>
      </p:sp>
      <p:sp>
        <p:nvSpPr>
          <p:cNvPr id="6" name="Line 3"/>
          <p:cNvSpPr>
            <a:spLocks noChangeShapeType="1"/>
          </p:cNvSpPr>
          <p:nvPr userDrawn="1"/>
        </p:nvSpPr>
        <p:spPr bwMode="auto">
          <a:xfrm>
            <a:off x="381000" y="1219200"/>
            <a:ext cx="8534400" cy="0"/>
          </a:xfrm>
          <a:prstGeom prst="line">
            <a:avLst/>
          </a:prstGeom>
          <a:noFill/>
          <a:ln w="5715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92275218"/>
      </p:ext>
    </p:extLst>
  </p:cSld>
  <p:clrMapOvr>
    <a:masterClrMapping/>
  </p:clrMapOvr>
  <p:transition advClick="0" advTm="2000"/>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344696-4E26-4543-B4C1-95F2F2C19AB6}" type="slidenum">
              <a:rPr lang="en-US"/>
              <a:pPr/>
              <a:t>‹#›</a:t>
            </a:fld>
            <a:endParaRPr lang="en-US"/>
          </a:p>
        </p:txBody>
      </p:sp>
      <p:sp>
        <p:nvSpPr>
          <p:cNvPr id="6" name="Line 10"/>
          <p:cNvSpPr>
            <a:spLocks noChangeShapeType="1"/>
          </p:cNvSpPr>
          <p:nvPr userDrawn="1"/>
        </p:nvSpPr>
        <p:spPr bwMode="auto">
          <a:xfrm>
            <a:off x="381000" y="990600"/>
            <a:ext cx="8458200" cy="0"/>
          </a:xfrm>
          <a:prstGeom prst="line">
            <a:avLst/>
          </a:prstGeom>
          <a:noFill/>
          <a:ln w="57150" cmpd="thinThick">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87166339"/>
      </p:ext>
    </p:extLst>
  </p:cSld>
  <p:clrMapOvr>
    <a:masterClrMapping/>
  </p:clrMapOvr>
  <p:transition advClick="0" advTm="200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lid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344696-4E26-4543-B4C1-95F2F2C19AB6}" type="slidenum">
              <a:rPr lang="en-US"/>
              <a:pPr/>
              <a:t>‹#›</a:t>
            </a:fld>
            <a:endParaRPr lang="en-US"/>
          </a:p>
        </p:txBody>
      </p:sp>
      <p:sp>
        <p:nvSpPr>
          <p:cNvPr id="6" name="Line 10"/>
          <p:cNvSpPr>
            <a:spLocks noChangeShapeType="1"/>
          </p:cNvSpPr>
          <p:nvPr userDrawn="1"/>
        </p:nvSpPr>
        <p:spPr bwMode="auto">
          <a:xfrm>
            <a:off x="381000" y="990600"/>
            <a:ext cx="8458200" cy="0"/>
          </a:xfrm>
          <a:prstGeom prst="line">
            <a:avLst/>
          </a:prstGeom>
          <a:noFill/>
          <a:ln w="57150" cmpd="thinThick">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90025132"/>
      </p:ext>
    </p:extLst>
  </p:cSld>
  <p:clrMapOvr>
    <a:masterClrMapping/>
  </p:clrMapOvr>
  <p:transition advClick="0" advTm="2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ide 37">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9A397E-40C0-42CC-A1BD-A8D03988E91B}" type="slidenum">
              <a:rPr lang="en-US"/>
              <a:pPr/>
              <a:t>‹#›</a:t>
            </a:fld>
            <a:endParaRPr lang="en-US"/>
          </a:p>
        </p:txBody>
      </p:sp>
      <p:sp>
        <p:nvSpPr>
          <p:cNvPr id="7" name="Line 4"/>
          <p:cNvSpPr>
            <a:spLocks noChangeShapeType="1"/>
          </p:cNvSpPr>
          <p:nvPr userDrawn="1"/>
        </p:nvSpPr>
        <p:spPr bwMode="auto">
          <a:xfrm>
            <a:off x="152400" y="1676400"/>
            <a:ext cx="8915400" cy="0"/>
          </a:xfrm>
          <a:prstGeom prst="line">
            <a:avLst/>
          </a:prstGeom>
          <a:noFill/>
          <a:ln w="57150" cmpd="thinThick">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49769679"/>
      </p:ext>
    </p:extLst>
  </p:cSld>
  <p:clrMapOvr>
    <a:masterClrMapping/>
  </p:clrMapOvr>
  <p:transition advClick="0" advTm="200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1066800" y="25146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Line 10"/>
          <p:cNvSpPr>
            <a:spLocks noChangeShapeType="1"/>
          </p:cNvSpPr>
          <p:nvPr userDrawn="1"/>
        </p:nvSpPr>
        <p:spPr bwMode="auto">
          <a:xfrm>
            <a:off x="381000" y="990600"/>
            <a:ext cx="8458200" cy="0"/>
          </a:xfrm>
          <a:prstGeom prst="line">
            <a:avLst/>
          </a:prstGeom>
          <a:noFill/>
          <a:ln w="57150" cmpd="thinThick">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99841210"/>
      </p:ext>
    </p:extLst>
  </p:cSld>
  <p:clrMapOvr>
    <a:masterClrMapping/>
  </p:clrMapOvr>
  <p:transition advClick="0" advTm="200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Tree>
    <p:extLst>
      <p:ext uri="{BB962C8B-B14F-4D97-AF65-F5344CB8AC3E}">
        <p14:creationId xmlns:p14="http://schemas.microsoft.com/office/powerpoint/2010/main" val="3191481124"/>
      </p:ext>
    </p:extLst>
  </p:cSld>
  <p:clrMapOvr>
    <a:masterClrMapping/>
  </p:clrMapOvr>
  <p:transition advClick="0" advTm="200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0"/>
          </p:nvPr>
        </p:nvSpPr>
        <p:spPr>
          <a:xfrm>
            <a:off x="609600" y="2362200"/>
            <a:ext cx="3124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4"/>
          <p:cNvSpPr>
            <a:spLocks noGrp="1"/>
          </p:cNvSpPr>
          <p:nvPr>
            <p:ph sz="quarter" idx="11"/>
          </p:nvPr>
        </p:nvSpPr>
        <p:spPr>
          <a:xfrm>
            <a:off x="2171700" y="2362200"/>
            <a:ext cx="3124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4"/>
          <p:cNvSpPr>
            <a:spLocks noGrp="1"/>
          </p:cNvSpPr>
          <p:nvPr>
            <p:ph sz="quarter" idx="12"/>
          </p:nvPr>
        </p:nvSpPr>
        <p:spPr>
          <a:xfrm>
            <a:off x="4191000" y="2362200"/>
            <a:ext cx="3124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4"/>
          <p:cNvSpPr>
            <a:spLocks noGrp="1"/>
          </p:cNvSpPr>
          <p:nvPr>
            <p:ph sz="quarter" idx="13"/>
          </p:nvPr>
        </p:nvSpPr>
        <p:spPr>
          <a:xfrm>
            <a:off x="5867400" y="2362200"/>
            <a:ext cx="3124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550402"/>
      </p:ext>
    </p:extLst>
  </p:cSld>
  <p:clrMapOvr>
    <a:masterClrMapping/>
  </p:clrMapOvr>
  <p:transition advClick="0" advTm="200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lide 34">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7" name="Line 5"/>
          <p:cNvSpPr>
            <a:spLocks noChangeShapeType="1"/>
          </p:cNvSpPr>
          <p:nvPr userDrawn="1"/>
        </p:nvSpPr>
        <p:spPr bwMode="auto">
          <a:xfrm>
            <a:off x="381000" y="7620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79507591"/>
      </p:ext>
    </p:extLst>
  </p:cSld>
  <p:clrMapOvr>
    <a:masterClrMapping/>
  </p:clrMapOvr>
  <p:transition advClick="0" advTm="2000"/>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lide 33">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3"/>
          <p:cNvSpPr>
            <a:spLocks noChangeShapeType="1"/>
          </p:cNvSpPr>
          <p:nvPr userDrawn="1"/>
        </p:nvSpPr>
        <p:spPr bwMode="auto">
          <a:xfrm>
            <a:off x="381000" y="1143000"/>
            <a:ext cx="8458200" cy="0"/>
          </a:xfrm>
          <a:prstGeom prst="line">
            <a:avLst/>
          </a:prstGeom>
          <a:noFill/>
          <a:ln w="57150" cmpd="thinThick">
            <a:solidFill>
              <a:srgbClr val="BAB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37523688"/>
      </p:ext>
    </p:extLst>
  </p:cSld>
  <p:clrMapOvr>
    <a:masterClrMapping/>
  </p:clrMapOvr>
  <p:transition advClick="0" advTm="2000"/>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lide 27">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5"/>
          <p:cNvSpPr>
            <a:spLocks noChangeShapeType="1"/>
          </p:cNvSpPr>
          <p:nvPr userDrawn="1"/>
        </p:nvSpPr>
        <p:spPr bwMode="auto">
          <a:xfrm>
            <a:off x="381000" y="7620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71116260"/>
      </p:ext>
    </p:extLst>
  </p:cSld>
  <p:clrMapOvr>
    <a:masterClrMapping/>
  </p:clrMapOvr>
  <p:transition advClick="0" advTm="2000"/>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Slide 26">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3"/>
          <p:cNvSpPr>
            <a:spLocks noChangeShapeType="1"/>
          </p:cNvSpPr>
          <p:nvPr userDrawn="1"/>
        </p:nvSpPr>
        <p:spPr bwMode="auto">
          <a:xfrm>
            <a:off x="381000" y="1143000"/>
            <a:ext cx="8458200" cy="0"/>
          </a:xfrm>
          <a:prstGeom prst="line">
            <a:avLst/>
          </a:prstGeom>
          <a:noFill/>
          <a:ln w="57150" cmpd="thinThick">
            <a:solidFill>
              <a:srgbClr val="BAB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27749394"/>
      </p:ext>
    </p:extLst>
  </p:cSld>
  <p:clrMapOvr>
    <a:masterClrMapping/>
  </p:clrMapOvr>
  <p:transition advClick="0" advTm="2000"/>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Slide 25">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3"/>
          <p:cNvSpPr>
            <a:spLocks noChangeShapeType="1"/>
          </p:cNvSpPr>
          <p:nvPr userDrawn="1"/>
        </p:nvSpPr>
        <p:spPr bwMode="auto">
          <a:xfrm>
            <a:off x="304800" y="1143000"/>
            <a:ext cx="8458200" cy="0"/>
          </a:xfrm>
          <a:prstGeom prst="line">
            <a:avLst/>
          </a:prstGeom>
          <a:noFill/>
          <a:ln w="57150" cmpd="thinThick">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10636996"/>
      </p:ext>
    </p:extLst>
  </p:cSld>
  <p:clrMapOvr>
    <a:masterClrMapping/>
  </p:clrMapOvr>
  <p:transition advClick="0" advTm="2000"/>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Slide 14">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3"/>
          <p:cNvSpPr>
            <a:spLocks noChangeShapeType="1"/>
          </p:cNvSpPr>
          <p:nvPr userDrawn="1"/>
        </p:nvSpPr>
        <p:spPr bwMode="auto">
          <a:xfrm>
            <a:off x="381000" y="1143000"/>
            <a:ext cx="8458200" cy="0"/>
          </a:xfrm>
          <a:prstGeom prst="line">
            <a:avLst/>
          </a:prstGeom>
          <a:noFill/>
          <a:ln w="57150" cmpd="thinThick">
            <a:solidFill>
              <a:srgbClr val="BAB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2508948"/>
      </p:ext>
    </p:extLst>
  </p:cSld>
  <p:clrMapOvr>
    <a:masterClrMapping/>
  </p:clrMapOvr>
  <p:transition advClick="0" advTm="2000"/>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lide 13">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3"/>
          <p:cNvSpPr>
            <a:spLocks noChangeShapeType="1"/>
          </p:cNvSpPr>
          <p:nvPr userDrawn="1"/>
        </p:nvSpPr>
        <p:spPr bwMode="auto">
          <a:xfrm>
            <a:off x="381000" y="1143000"/>
            <a:ext cx="8458200" cy="0"/>
          </a:xfrm>
          <a:prstGeom prst="line">
            <a:avLst/>
          </a:prstGeom>
          <a:noFill/>
          <a:ln w="57150" cmpd="thinThick">
            <a:solidFill>
              <a:srgbClr val="BAB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66299099"/>
      </p:ext>
    </p:extLst>
  </p:cSld>
  <p:clrMapOvr>
    <a:masterClrMapping/>
  </p:clrMapOvr>
  <p:transition advClick="0" advTm="2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36">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9A397E-40C0-42CC-A1BD-A8D03988E91B}" type="slidenum">
              <a:rPr lang="en-US"/>
              <a:pPr/>
              <a:t>‹#›</a:t>
            </a:fld>
            <a:endParaRPr lang="en-US"/>
          </a:p>
        </p:txBody>
      </p:sp>
      <p:sp>
        <p:nvSpPr>
          <p:cNvPr id="7" name="Line 4"/>
          <p:cNvSpPr>
            <a:spLocks noChangeShapeType="1"/>
          </p:cNvSpPr>
          <p:nvPr userDrawn="1"/>
        </p:nvSpPr>
        <p:spPr bwMode="auto">
          <a:xfrm>
            <a:off x="152400" y="1676400"/>
            <a:ext cx="8915400" cy="0"/>
          </a:xfrm>
          <a:prstGeom prst="line">
            <a:avLst/>
          </a:prstGeom>
          <a:noFill/>
          <a:ln w="57150" cmpd="thinThick">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34766794"/>
      </p:ext>
    </p:extLst>
  </p:cSld>
  <p:clrMapOvr>
    <a:masterClrMapping/>
  </p:clrMapOvr>
  <p:transition advClick="0" advTm="2000"/>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Slide 12">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3"/>
          <p:cNvSpPr>
            <a:spLocks noChangeShapeType="1"/>
          </p:cNvSpPr>
          <p:nvPr userDrawn="1"/>
        </p:nvSpPr>
        <p:spPr bwMode="auto">
          <a:xfrm>
            <a:off x="381000" y="1143000"/>
            <a:ext cx="8458200" cy="0"/>
          </a:xfrm>
          <a:prstGeom prst="line">
            <a:avLst/>
          </a:prstGeom>
          <a:noFill/>
          <a:ln w="57150" cmpd="thinThick">
            <a:solidFill>
              <a:srgbClr val="BAB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6529045"/>
      </p:ext>
    </p:extLst>
  </p:cSld>
  <p:clrMapOvr>
    <a:masterClrMapping/>
  </p:clrMapOvr>
  <p:transition advClick="0" advTm="2000"/>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Slide 11">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5"/>
          <p:cNvSpPr>
            <a:spLocks noChangeShapeType="1"/>
          </p:cNvSpPr>
          <p:nvPr userDrawn="1"/>
        </p:nvSpPr>
        <p:spPr bwMode="auto">
          <a:xfrm>
            <a:off x="381000" y="7620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58429519"/>
      </p:ext>
    </p:extLst>
  </p:cSld>
  <p:clrMapOvr>
    <a:masterClrMapping/>
  </p:clrMapOvr>
  <p:transition advClick="0" advTm="2000"/>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Slide 10">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5"/>
          <p:cNvSpPr>
            <a:spLocks noChangeShapeType="1"/>
          </p:cNvSpPr>
          <p:nvPr userDrawn="1"/>
        </p:nvSpPr>
        <p:spPr bwMode="auto">
          <a:xfrm>
            <a:off x="381000" y="7620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53345216"/>
      </p:ext>
    </p:extLst>
  </p:cSld>
  <p:clrMapOvr>
    <a:masterClrMapping/>
  </p:clrMapOvr>
  <p:transition advClick="0" advTm="2000"/>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6" name="Line 5"/>
          <p:cNvSpPr>
            <a:spLocks noChangeShapeType="1"/>
          </p:cNvSpPr>
          <p:nvPr userDrawn="1"/>
        </p:nvSpPr>
        <p:spPr bwMode="auto">
          <a:xfrm>
            <a:off x="304800" y="1143000"/>
            <a:ext cx="8458200" cy="0"/>
          </a:xfrm>
          <a:prstGeom prst="line">
            <a:avLst/>
          </a:prstGeom>
          <a:noFill/>
          <a:ln w="57150" cmpd="thinThick">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1486856"/>
      </p:ext>
    </p:extLst>
  </p:cSld>
  <p:clrMapOvr>
    <a:masterClrMapping/>
  </p:clrMapOvr>
  <p:transition advClick="0" advTm="2000"/>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Line 5"/>
          <p:cNvSpPr>
            <a:spLocks noChangeShapeType="1"/>
          </p:cNvSpPr>
          <p:nvPr userDrawn="1"/>
        </p:nvSpPr>
        <p:spPr bwMode="auto">
          <a:xfrm>
            <a:off x="304800" y="1143000"/>
            <a:ext cx="8458200" cy="0"/>
          </a:xfrm>
          <a:prstGeom prst="line">
            <a:avLst/>
          </a:prstGeom>
          <a:noFill/>
          <a:ln w="57150" cmpd="thinThick">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219200" y="2514600"/>
            <a:ext cx="20574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4061450"/>
      </p:ext>
    </p:extLst>
  </p:cSld>
  <p:clrMapOvr>
    <a:masterClrMapping/>
  </p:clrMapOvr>
  <p:transition advClick="0" advTm="2000"/>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Slide 4">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6"/>
          <p:cNvSpPr>
            <a:spLocks noChangeShapeType="1"/>
          </p:cNvSpPr>
          <p:nvPr userDrawn="1"/>
        </p:nvSpPr>
        <p:spPr bwMode="auto">
          <a:xfrm>
            <a:off x="381000" y="10668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04449658"/>
      </p:ext>
    </p:extLst>
  </p:cSld>
  <p:clrMapOvr>
    <a:masterClrMapping/>
  </p:clrMapOvr>
  <p:transition advClick="0" advTm="2000"/>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Slide 3">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D3DF49-DA3F-4521-AC64-E6CB4C3D9A47}" type="slidenum">
              <a:rPr lang="en-US"/>
              <a:pPr/>
              <a:t>‹#›</a:t>
            </a:fld>
            <a:endParaRPr lang="en-US"/>
          </a:p>
        </p:txBody>
      </p:sp>
      <p:sp>
        <p:nvSpPr>
          <p:cNvPr id="5" name="Line 6"/>
          <p:cNvSpPr>
            <a:spLocks noChangeShapeType="1"/>
          </p:cNvSpPr>
          <p:nvPr userDrawn="1"/>
        </p:nvSpPr>
        <p:spPr bwMode="auto">
          <a:xfrm>
            <a:off x="381000" y="10668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94041393"/>
      </p:ext>
    </p:extLst>
  </p:cSld>
  <p:clrMapOvr>
    <a:masterClrMapping/>
  </p:clrMapOvr>
  <p:transition advClick="0" advTm="2000"/>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5" name="Line 6"/>
          <p:cNvSpPr>
            <a:spLocks noChangeShapeType="1"/>
          </p:cNvSpPr>
          <p:nvPr userDrawn="1"/>
        </p:nvSpPr>
        <p:spPr bwMode="auto">
          <a:xfrm>
            <a:off x="381000" y="1066800"/>
            <a:ext cx="8458200"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685800" y="2667000"/>
            <a:ext cx="38100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3911737"/>
      </p:ext>
    </p:extLst>
  </p:cSld>
  <p:clrMapOvr>
    <a:masterClrMapping/>
  </p:clrMapOvr>
  <p:transition advClick="0" advTm="2000"/>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DE92E2-AC73-4E3B-BEB9-6A775564C80A}" type="slidenum">
              <a:rPr lang="en-US"/>
              <a:pPr/>
              <a:t>‹#›</a:t>
            </a:fld>
            <a:endParaRPr lang="en-US"/>
          </a:p>
        </p:txBody>
      </p:sp>
    </p:spTree>
    <p:extLst>
      <p:ext uri="{BB962C8B-B14F-4D97-AF65-F5344CB8AC3E}">
        <p14:creationId xmlns:p14="http://schemas.microsoft.com/office/powerpoint/2010/main" val="3778043594"/>
      </p:ext>
    </p:extLst>
  </p:cSld>
  <p:clrMapOvr>
    <a:masterClrMapping/>
  </p:clrMapOvr>
  <p:transition advClick="0" advTm="200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4C457B-CF73-47BF-8C9C-1BFA241A6EAC}" type="slidenum">
              <a:rPr lang="en-US"/>
              <a:pPr/>
              <a:t>‹#›</a:t>
            </a:fld>
            <a:endParaRPr lang="en-US"/>
          </a:p>
        </p:txBody>
      </p:sp>
    </p:spTree>
    <p:extLst>
      <p:ext uri="{BB962C8B-B14F-4D97-AF65-F5344CB8AC3E}">
        <p14:creationId xmlns:p14="http://schemas.microsoft.com/office/powerpoint/2010/main" val="1194026324"/>
      </p:ext>
    </p:extLst>
  </p:cSld>
  <p:clrMapOvr>
    <a:masterClrMapping/>
  </p:clrMapOvr>
  <p:transition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ide 31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9A397E-40C0-42CC-A1BD-A8D03988E91B}" type="slidenum">
              <a:rPr lang="en-US"/>
              <a:pPr/>
              <a:t>‹#›</a:t>
            </a:fld>
            <a:endParaRPr lang="en-US"/>
          </a:p>
        </p:txBody>
      </p:sp>
      <p:sp>
        <p:nvSpPr>
          <p:cNvPr id="8" name="Line 6"/>
          <p:cNvSpPr>
            <a:spLocks noChangeShapeType="1"/>
          </p:cNvSpPr>
          <p:nvPr userDrawn="1"/>
        </p:nvSpPr>
        <p:spPr bwMode="auto">
          <a:xfrm>
            <a:off x="228600" y="1295400"/>
            <a:ext cx="8610600" cy="0"/>
          </a:xfrm>
          <a:prstGeom prst="line">
            <a:avLst/>
          </a:prstGeom>
          <a:noFill/>
          <a:ln w="57150" cmpd="thinThick">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59304414"/>
      </p:ext>
    </p:extLst>
  </p:cSld>
  <p:clrMapOvr>
    <a:masterClrMapping/>
  </p:clrMapOvr>
  <p:transition advClick="0" advTm="2000"/>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E662CC-5E58-4FFB-A1A4-62296B3737B6}" type="slidenum">
              <a:rPr lang="en-US"/>
              <a:pPr/>
              <a:t>‹#›</a:t>
            </a:fld>
            <a:endParaRPr lang="en-US"/>
          </a:p>
        </p:txBody>
      </p:sp>
    </p:spTree>
    <p:extLst>
      <p:ext uri="{BB962C8B-B14F-4D97-AF65-F5344CB8AC3E}">
        <p14:creationId xmlns:p14="http://schemas.microsoft.com/office/powerpoint/2010/main" val="1141641819"/>
      </p:ext>
    </p:extLst>
  </p:cSld>
  <p:clrMapOvr>
    <a:masterClrMapping/>
  </p:clrMapOvr>
  <p:transition advClick="0" advTm="200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B6DD4F-41E8-4367-9FC8-662CEAE7DB7A}" type="slidenum">
              <a:rPr lang="en-US"/>
              <a:pPr/>
              <a:t>‹#›</a:t>
            </a:fld>
            <a:endParaRPr lang="en-US"/>
          </a:p>
        </p:txBody>
      </p:sp>
    </p:spTree>
    <p:extLst>
      <p:ext uri="{BB962C8B-B14F-4D97-AF65-F5344CB8AC3E}">
        <p14:creationId xmlns:p14="http://schemas.microsoft.com/office/powerpoint/2010/main" val="2664193866"/>
      </p:ext>
    </p:extLst>
  </p:cSld>
  <p:clrMapOvr>
    <a:masterClrMapping/>
  </p:clrMapOvr>
  <p:transition advClick="0" advTm="2000"/>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51A199-8B43-4B66-AF0F-267C2CDE52CC}" type="slidenum">
              <a:rPr lang="en-US"/>
              <a:pPr/>
              <a:t>‹#›</a:t>
            </a:fld>
            <a:endParaRPr lang="en-US"/>
          </a:p>
        </p:txBody>
      </p:sp>
    </p:spTree>
    <p:extLst>
      <p:ext uri="{BB962C8B-B14F-4D97-AF65-F5344CB8AC3E}">
        <p14:creationId xmlns:p14="http://schemas.microsoft.com/office/powerpoint/2010/main" val="2000900807"/>
      </p:ext>
    </p:extLst>
  </p:cSld>
  <p:clrMapOvr>
    <a:masterClrMapping/>
  </p:clrMapOvr>
  <p:transition advClick="0" advTm="2000"/>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Slide 24">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51A199-8B43-4B66-AF0F-267C2CDE52CC}" type="slidenum">
              <a:rPr lang="en-US"/>
              <a:pPr/>
              <a:t>‹#›</a:t>
            </a:fld>
            <a:endParaRPr lang="en-US"/>
          </a:p>
        </p:txBody>
      </p:sp>
      <p:sp>
        <p:nvSpPr>
          <p:cNvPr id="7" name="Line 3"/>
          <p:cNvSpPr>
            <a:spLocks noChangeShapeType="1"/>
          </p:cNvSpPr>
          <p:nvPr userDrawn="1"/>
        </p:nvSpPr>
        <p:spPr bwMode="auto">
          <a:xfrm>
            <a:off x="304800" y="990600"/>
            <a:ext cx="8686800" cy="0"/>
          </a:xfrm>
          <a:prstGeom prst="line">
            <a:avLst/>
          </a:prstGeom>
          <a:noFill/>
          <a:ln w="57150" cmpd="thickThin">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26159823"/>
      </p:ext>
    </p:extLst>
  </p:cSld>
  <p:clrMapOvr>
    <a:masterClrMapping/>
  </p:clrMapOvr>
  <p:transition advClick="0" advTm="2000"/>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Slide 18">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51A199-8B43-4B66-AF0F-267C2CDE52CC}" type="slidenum">
              <a:rPr lang="en-US"/>
              <a:pPr/>
              <a:t>‹#›</a:t>
            </a:fld>
            <a:endParaRPr lang="en-US"/>
          </a:p>
        </p:txBody>
      </p:sp>
      <p:sp>
        <p:nvSpPr>
          <p:cNvPr id="7" name="Line 3"/>
          <p:cNvSpPr>
            <a:spLocks noChangeShapeType="1"/>
          </p:cNvSpPr>
          <p:nvPr userDrawn="1"/>
        </p:nvSpPr>
        <p:spPr bwMode="auto">
          <a:xfrm>
            <a:off x="304800" y="990600"/>
            <a:ext cx="8686800" cy="0"/>
          </a:xfrm>
          <a:prstGeom prst="line">
            <a:avLst/>
          </a:prstGeom>
          <a:noFill/>
          <a:ln w="57150" cmpd="thickThin">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95381655"/>
      </p:ext>
    </p:extLst>
  </p:cSld>
  <p:clrMapOvr>
    <a:masterClrMapping/>
  </p:clrMapOvr>
  <p:transition advClick="0" advTm="2000"/>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Slide 16">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51A199-8B43-4B66-AF0F-267C2CDE52CC}" type="slidenum">
              <a:rPr lang="en-US"/>
              <a:pPr/>
              <a:t>‹#›</a:t>
            </a:fld>
            <a:endParaRPr lang="en-US"/>
          </a:p>
        </p:txBody>
      </p:sp>
      <p:sp>
        <p:nvSpPr>
          <p:cNvPr id="7" name="Line 8"/>
          <p:cNvSpPr>
            <a:spLocks noChangeShapeType="1"/>
          </p:cNvSpPr>
          <p:nvPr userDrawn="1"/>
        </p:nvSpPr>
        <p:spPr bwMode="auto">
          <a:xfrm>
            <a:off x="304800" y="990600"/>
            <a:ext cx="8686800" cy="0"/>
          </a:xfrm>
          <a:prstGeom prst="line">
            <a:avLst/>
          </a:prstGeom>
          <a:noFill/>
          <a:ln w="57150" cmpd="thickThin">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62050723"/>
      </p:ext>
    </p:extLst>
  </p:cSld>
  <p:clrMapOvr>
    <a:masterClrMapping/>
  </p:clrMapOvr>
  <p:transition advClick="0" advTm="2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Slide 3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9A397E-40C0-42CC-A1BD-A8D03988E91B}" type="slidenum">
              <a:rPr lang="en-US"/>
              <a:pPr/>
              <a:t>‹#›</a:t>
            </a:fld>
            <a:endParaRPr lang="en-US"/>
          </a:p>
        </p:txBody>
      </p:sp>
      <p:sp>
        <p:nvSpPr>
          <p:cNvPr id="9" name="Line 4"/>
          <p:cNvSpPr>
            <a:spLocks noChangeShapeType="1"/>
          </p:cNvSpPr>
          <p:nvPr userDrawn="1"/>
        </p:nvSpPr>
        <p:spPr bwMode="auto">
          <a:xfrm>
            <a:off x="76200" y="1524000"/>
            <a:ext cx="8915400" cy="0"/>
          </a:xfrm>
          <a:prstGeom prst="line">
            <a:avLst/>
          </a:prstGeom>
          <a:noFill/>
          <a:ln w="57150" cmpd="thinThick">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40893867"/>
      </p:ext>
    </p:extLst>
  </p:cSld>
  <p:clrMapOvr>
    <a:masterClrMapping/>
  </p:clrMapOvr>
  <p:transition advClick="0" advTm="2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9">
    <p:spTree>
      <p:nvGrpSpPr>
        <p:cNvPr id="1" name=""/>
        <p:cNvGrpSpPr/>
        <p:nvPr/>
      </p:nvGrpSpPr>
      <p:grpSpPr>
        <a:xfrm>
          <a:off x="0" y="0"/>
          <a:ext cx="0" cy="0"/>
          <a:chOff x="0" y="0"/>
          <a:chExt cx="0" cy="0"/>
        </a:xfrm>
      </p:grpSpPr>
      <p:sp>
        <p:nvSpPr>
          <p:cNvPr id="9" name="Line 4"/>
          <p:cNvSpPr>
            <a:spLocks noChangeShapeType="1"/>
          </p:cNvSpPr>
          <p:nvPr userDrawn="1"/>
        </p:nvSpPr>
        <p:spPr bwMode="auto">
          <a:xfrm>
            <a:off x="152400" y="1295400"/>
            <a:ext cx="8915400" cy="0"/>
          </a:xfrm>
          <a:prstGeom prst="line">
            <a:avLst/>
          </a:prstGeom>
          <a:noFill/>
          <a:ln w="57150" cmpd="thinThick">
            <a:solidFill>
              <a:srgbClr val="99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94308977"/>
      </p:ext>
    </p:extLst>
  </p:cSld>
  <p:clrMapOvr>
    <a:masterClrMapping/>
  </p:clrMapOvr>
  <p:transition advClick="0" advTm="2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lide 1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3"/>
          <p:cNvSpPr>
            <a:spLocks noChangeShapeType="1"/>
          </p:cNvSpPr>
          <p:nvPr userDrawn="1"/>
        </p:nvSpPr>
        <p:spPr bwMode="auto">
          <a:xfrm>
            <a:off x="304800" y="1295400"/>
            <a:ext cx="8610600" cy="0"/>
          </a:xfrm>
          <a:prstGeom prst="line">
            <a:avLst/>
          </a:prstGeom>
          <a:noFill/>
          <a:ln w="57150" cmpd="thickThin">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userDrawn="1"/>
        </p:nvSpPr>
        <p:spPr>
          <a:xfrm>
            <a:off x="2342223" y="3044280"/>
            <a:ext cx="4459554" cy="769441"/>
          </a:xfrm>
          <a:prstGeom prst="rect">
            <a:avLst/>
          </a:prstGeom>
        </p:spPr>
        <p:txBody>
          <a:bodyPr wrap="none">
            <a:spAutoFit/>
          </a:bodyPr>
          <a:lstStyle/>
          <a:p>
            <a:r>
              <a:rPr lang="en-US" sz="4400" dirty="0" smtClean="0">
                <a:solidFill>
                  <a:srgbClr val="FFFF00"/>
                </a:solidFill>
                <a:hlinkClick r:id="rId2"/>
              </a:rPr>
              <a:t>www.firescope.org</a:t>
            </a:r>
            <a:endParaRPr lang="en-US" dirty="0"/>
          </a:p>
        </p:txBody>
      </p:sp>
    </p:spTree>
    <p:extLst>
      <p:ext uri="{BB962C8B-B14F-4D97-AF65-F5344CB8AC3E}">
        <p14:creationId xmlns:p14="http://schemas.microsoft.com/office/powerpoint/2010/main" val="2680878798"/>
      </p:ext>
    </p:extLst>
  </p:cSld>
  <p:clrMapOvr>
    <a:masterClrMapping/>
  </p:clrMapOvr>
  <p:transition advClick="0" advTm="2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ide 35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7A26A-62AC-4FFA-8767-9C66A3C2B5C8}" type="slidenum">
              <a:rPr lang="en-US"/>
              <a:pPr/>
              <a:t>‹#›</a:t>
            </a:fld>
            <a:endParaRPr lang="en-US"/>
          </a:p>
        </p:txBody>
      </p:sp>
      <p:sp>
        <p:nvSpPr>
          <p:cNvPr id="7" name="Line 3"/>
          <p:cNvSpPr>
            <a:spLocks noChangeShapeType="1"/>
          </p:cNvSpPr>
          <p:nvPr userDrawn="1"/>
        </p:nvSpPr>
        <p:spPr bwMode="auto">
          <a:xfrm>
            <a:off x="304800" y="1295400"/>
            <a:ext cx="8610600" cy="0"/>
          </a:xfrm>
          <a:prstGeom prst="line">
            <a:avLst/>
          </a:prstGeom>
          <a:noFill/>
          <a:ln w="57150" cmpd="thickThin">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22697491"/>
      </p:ext>
    </p:extLst>
  </p:cSld>
  <p:clrMapOvr>
    <a:masterClrMapping/>
  </p:clrMapOvr>
  <p:transition advClick="0" advTm="2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3BD582F4-1C67-4691-9AF2-1D9EC6C0AAD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98" r:id="rId2"/>
    <p:sldLayoutId id="2147483693" r:id="rId3"/>
    <p:sldLayoutId id="2147483691" r:id="rId4"/>
    <p:sldLayoutId id="2147483687" r:id="rId5"/>
    <p:sldLayoutId id="2147483695" r:id="rId6"/>
    <p:sldLayoutId id="2147483685" r:id="rId7"/>
    <p:sldLayoutId id="2147483650" r:id="rId8"/>
    <p:sldLayoutId id="2147483696" r:id="rId9"/>
    <p:sldLayoutId id="2147483694" r:id="rId10"/>
    <p:sldLayoutId id="2147483692" r:id="rId11"/>
    <p:sldLayoutId id="2147483690" r:id="rId12"/>
    <p:sldLayoutId id="2147483686" r:id="rId13"/>
    <p:sldLayoutId id="2147483680" r:id="rId14"/>
    <p:sldLayoutId id="2147483679" r:id="rId15"/>
    <p:sldLayoutId id="2147483678" r:id="rId16"/>
    <p:sldLayoutId id="2147483677" r:id="rId17"/>
    <p:sldLayoutId id="2147483668" r:id="rId18"/>
    <p:sldLayoutId id="2147483667" r:id="rId19"/>
    <p:sldLayoutId id="2147483703" r:id="rId20"/>
    <p:sldLayoutId id="2147483661" r:id="rId21"/>
    <p:sldLayoutId id="2147483699" r:id="rId22"/>
    <p:sldLayoutId id="2147483651" r:id="rId23"/>
    <p:sldLayoutId id="2147483652" r:id="rId24"/>
    <p:sldLayoutId id="2147483653" r:id="rId25"/>
    <p:sldLayoutId id="2147483654" r:id="rId26"/>
    <p:sldLayoutId id="2147483674" r:id="rId27"/>
    <p:sldLayoutId id="2147483665" r:id="rId28"/>
    <p:sldLayoutId id="2147483664" r:id="rId29"/>
    <p:sldLayoutId id="2147483701" r:id="rId30"/>
    <p:sldLayoutId id="2147483655" r:id="rId31"/>
    <p:sldLayoutId id="2147483697" r:id="rId32"/>
    <p:sldLayoutId id="2147483689" r:id="rId33"/>
    <p:sldLayoutId id="2147483688" r:id="rId34"/>
    <p:sldLayoutId id="2147483684" r:id="rId35"/>
    <p:sldLayoutId id="2147483683" r:id="rId36"/>
    <p:sldLayoutId id="2147483682" r:id="rId37"/>
    <p:sldLayoutId id="2147483673" r:id="rId38"/>
    <p:sldLayoutId id="2147483672" r:id="rId39"/>
    <p:sldLayoutId id="2147483671" r:id="rId40"/>
    <p:sldLayoutId id="2147483670" r:id="rId41"/>
    <p:sldLayoutId id="2147483669" r:id="rId42"/>
    <p:sldLayoutId id="2147483666" r:id="rId43"/>
    <p:sldLayoutId id="2147483702" r:id="rId44"/>
    <p:sldLayoutId id="2147483663" r:id="rId45"/>
    <p:sldLayoutId id="2147483662" r:id="rId46"/>
    <p:sldLayoutId id="2147483700" r:id="rId47"/>
    <p:sldLayoutId id="2147483656" r:id="rId48"/>
    <p:sldLayoutId id="2147483657" r:id="rId49"/>
    <p:sldLayoutId id="2147483658" r:id="rId50"/>
    <p:sldLayoutId id="2147483659" r:id="rId51"/>
    <p:sldLayoutId id="2147483660" r:id="rId52"/>
    <p:sldLayoutId id="2147483681" r:id="rId53"/>
    <p:sldLayoutId id="2147483676" r:id="rId54"/>
    <p:sldLayoutId id="2147483675" r:id="rId55"/>
  </p:sldLayoutIdLst>
  <p:transition advClick="0" advTm="2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slideLayout" Target="../slideLayouts/slideLayout32.xml"/><Relationship Id="rId7" Type="http://schemas.openxmlformats.org/officeDocument/2006/relationships/oleObject" Target="../embeddings/oleObject1.bin"/><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4.jpeg"/><Relationship Id="rId4" Type="http://schemas.openxmlformats.org/officeDocument/2006/relationships/notesSlide" Target="../notesSlides/notesSlide1.xm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7.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hemeOverride" Target="../theme/themeOverride1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hyperlink" Target="http://www.calema.ca.gov/fire/onlinedocuments" TargetMode="External"/><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hyperlink" Target="http://www.firescope.org/"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calema.ca.gov/fire/onlinedocuments"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4.xml"/><Relationship Id="rId1" Type="http://schemas.openxmlformats.org/officeDocument/2006/relationships/themeOverride" Target="../theme/themeOverride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8575"/>
            <a:ext cx="7772400" cy="1143000"/>
          </a:xfrm>
        </p:spPr>
        <p:txBody>
          <a:bodyPr/>
          <a:lstStyle/>
          <a:p>
            <a:r>
              <a:rPr lang="en-US" dirty="0">
                <a:solidFill>
                  <a:srgbClr val="FFFF00"/>
                </a:solidFill>
              </a:rPr>
              <a:t>2010 CICCS REVIEW </a:t>
            </a:r>
            <a:endParaRPr lang="en-US" dirty="0"/>
          </a:p>
        </p:txBody>
      </p:sp>
      <p:sp>
        <p:nvSpPr>
          <p:cNvPr id="12" name="Text Box 5"/>
          <p:cNvSpPr txBox="1">
            <a:spLocks noGrp="1" noChangeArrowheads="1"/>
          </p:cNvSpPr>
          <p:nvPr>
            <p:ph sz="quarter" idx="10"/>
          </p:nvPr>
        </p:nvSpPr>
        <p:spPr bwMode="auto">
          <a:xfrm>
            <a:off x="152400" y="4191000"/>
            <a:ext cx="32319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marL="0" lvl="0" indent="0" eaLnBrk="1" hangingPunct="1">
              <a:spcBef>
                <a:spcPct val="0"/>
              </a:spcBef>
              <a:buNone/>
            </a:pPr>
            <a:r>
              <a:rPr lang="en-US" sz="2800" b="1" kern="1200" dirty="0">
                <a:solidFill>
                  <a:srgbClr val="990000"/>
                </a:solidFill>
                <a:latin typeface="Arial" panose="020B0604020202020204" pitchFamily="34" charset="0"/>
              </a:rPr>
              <a:t>California</a:t>
            </a:r>
          </a:p>
          <a:p>
            <a:pPr marL="0" lvl="0" indent="0" eaLnBrk="1" hangingPunct="1">
              <a:spcBef>
                <a:spcPct val="0"/>
              </a:spcBef>
              <a:buNone/>
            </a:pPr>
            <a:r>
              <a:rPr lang="en-US" sz="2800" b="1" kern="1200" dirty="0">
                <a:solidFill>
                  <a:srgbClr val="990000"/>
                </a:solidFill>
                <a:latin typeface="Arial" panose="020B0604020202020204" pitchFamily="34" charset="0"/>
              </a:rPr>
              <a:t>   Incident</a:t>
            </a:r>
          </a:p>
          <a:p>
            <a:pPr marL="0" lvl="0" indent="0" eaLnBrk="1" hangingPunct="1">
              <a:spcBef>
                <a:spcPct val="0"/>
              </a:spcBef>
              <a:buNone/>
            </a:pPr>
            <a:r>
              <a:rPr lang="en-US" sz="2800" b="1" kern="1200" dirty="0">
                <a:solidFill>
                  <a:srgbClr val="990000"/>
                </a:solidFill>
                <a:latin typeface="Arial" panose="020B0604020202020204" pitchFamily="34" charset="0"/>
              </a:rPr>
              <a:t>      Command</a:t>
            </a:r>
          </a:p>
          <a:p>
            <a:pPr marL="0" lvl="0" indent="0" eaLnBrk="1" hangingPunct="1">
              <a:spcBef>
                <a:spcPct val="0"/>
              </a:spcBef>
              <a:buNone/>
            </a:pPr>
            <a:r>
              <a:rPr lang="en-US" sz="2800" b="1" kern="1200" dirty="0">
                <a:solidFill>
                  <a:srgbClr val="990000"/>
                </a:solidFill>
                <a:latin typeface="Arial" panose="020B0604020202020204" pitchFamily="34" charset="0"/>
              </a:rPr>
              <a:t>         Certification</a:t>
            </a:r>
          </a:p>
          <a:p>
            <a:pPr marL="0" lvl="0" indent="0" eaLnBrk="1" hangingPunct="1">
              <a:spcBef>
                <a:spcPct val="0"/>
              </a:spcBef>
              <a:buNone/>
            </a:pPr>
            <a:r>
              <a:rPr lang="en-US" sz="2800" b="1" kern="1200" dirty="0">
                <a:solidFill>
                  <a:srgbClr val="990000"/>
                </a:solidFill>
                <a:latin typeface="Arial" panose="020B0604020202020204" pitchFamily="34" charset="0"/>
              </a:rPr>
              <a:t>             System</a:t>
            </a:r>
          </a:p>
          <a:p>
            <a:pPr marL="0" lvl="0" indent="0" eaLnBrk="1" hangingPunct="1">
              <a:spcBef>
                <a:spcPct val="0"/>
              </a:spcBef>
              <a:buNone/>
            </a:pPr>
            <a:r>
              <a:rPr lang="en-US" sz="2800" b="1" kern="1200" dirty="0">
                <a:solidFill>
                  <a:srgbClr val="990000"/>
                </a:solidFill>
                <a:latin typeface="Arial" panose="020B0604020202020204" pitchFamily="34" charset="0"/>
              </a:rPr>
              <a:t>                 (CICCS)</a:t>
            </a:r>
          </a:p>
        </p:txBody>
      </p:sp>
      <p:pic>
        <p:nvPicPr>
          <p:cNvPr id="14" name="Content Placeholder 13" descr="A logo: Firescope California."/>
          <p:cNvPicPr>
            <a:picLocks noGrp="1" noChangeAspect="1"/>
          </p:cNvPicPr>
          <p:nvPr>
            <p:ph sz="quarter" idx="11"/>
          </p:nvPr>
        </p:nvPicPr>
        <p:blipFill>
          <a:blip r:embed="rId6"/>
          <a:stretch>
            <a:fillRect/>
          </a:stretch>
        </p:blipFill>
        <p:spPr>
          <a:xfrm>
            <a:off x="8229599" y="4047946"/>
            <a:ext cx="941387" cy="892355"/>
          </a:xfrm>
          <a:prstGeom prst="rect">
            <a:avLst/>
          </a:prstGeom>
        </p:spPr>
      </p:pic>
      <p:graphicFrame>
        <p:nvGraphicFramePr>
          <p:cNvPr id="15" name="Object 77" descr="A logo: Emergency Management Agency."/>
          <p:cNvGraphicFramePr>
            <a:graphicFrameLocks noGrp="1" noChangeAspect="1"/>
          </p:cNvGraphicFramePr>
          <p:nvPr>
            <p:ph sz="quarter" idx="12"/>
            <p:extLst>
              <p:ext uri="{D42A27DB-BD31-4B8C-83A1-F6EECF244321}">
                <p14:modId xmlns:p14="http://schemas.microsoft.com/office/powerpoint/2010/main" val="411932414"/>
              </p:ext>
            </p:extLst>
          </p:nvPr>
        </p:nvGraphicFramePr>
        <p:xfrm>
          <a:off x="8229600" y="4941888"/>
          <a:ext cx="941386" cy="769937"/>
        </p:xfrm>
        <a:graphic>
          <a:graphicData uri="http://schemas.openxmlformats.org/presentationml/2006/ole">
            <mc:AlternateContent xmlns:mc="http://schemas.openxmlformats.org/markup-compatibility/2006">
              <mc:Choice xmlns:v="urn:schemas-microsoft-com:vml" Requires="v">
                <p:oleObj spid="_x0000_s3082" name="Document" r:id="rId8" imgW="1740408" imgH="1466088" progId="Word.Document.8">
                  <p:embed/>
                </p:oleObj>
              </mc:Choice>
              <mc:Fallback>
                <p:oleObj name="Document" r:id="rId8" imgW="1740408" imgH="1466088"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4941888"/>
                        <a:ext cx="941386" cy="769937"/>
                      </a:xfrm>
                      <a:prstGeom prst="rect">
                        <a:avLst/>
                      </a:prstGeom>
                      <a:noFill/>
                      <a:ln>
                        <a:noFill/>
                      </a:ln>
                      <a:effectLst/>
                      <a:extLst/>
                    </p:spPr>
                  </p:pic>
                </p:oleObj>
              </mc:Fallback>
            </mc:AlternateContent>
          </a:graphicData>
        </a:graphic>
      </p:graphicFrame>
      <p:pic>
        <p:nvPicPr>
          <p:cNvPr id="16" name="Picture 6" descr="A logo: OSFM."/>
          <p:cNvPicPr>
            <a:picLocks noGrp="1" noChangeAspect="1" noChangeArrowheads="1"/>
          </p:cNvPicPr>
          <p:nvPr>
            <p:ph sz="quarter" idx="13"/>
          </p:nvPr>
        </p:nvPicPr>
        <p:blipFill>
          <a:blip r:embed="rId10">
            <a:extLst>
              <a:ext uri="{28A0092B-C50C-407E-A947-70E740481C1C}">
                <a14:useLocalDpi xmlns:a14="http://schemas.microsoft.com/office/drawing/2010/main" val="0"/>
              </a:ext>
            </a:extLst>
          </a:blip>
          <a:srcRect/>
          <a:stretch>
            <a:fillRect/>
          </a:stretch>
        </p:blipFill>
        <p:spPr bwMode="auto">
          <a:xfrm>
            <a:off x="8229600" y="5713412"/>
            <a:ext cx="941387"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751436"/>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5488" y="38100"/>
            <a:ext cx="7772400" cy="1143000"/>
          </a:xfrm>
        </p:spPr>
        <p:txBody>
          <a:bodyPr/>
          <a:lstStyle/>
          <a:p>
            <a:pPr eaLnBrk="1" hangingPunct="1"/>
            <a:r>
              <a:rPr lang="en-US" dirty="0">
                <a:solidFill>
                  <a:srgbClr val="FFFF00"/>
                </a:solidFill>
              </a:rPr>
              <a:t>CICCS Program </a:t>
            </a:r>
            <a:r>
              <a:rPr lang="en-US" dirty="0" smtClean="0">
                <a:solidFill>
                  <a:srgbClr val="FFFF00"/>
                </a:solidFill>
              </a:rPr>
              <a:t>Responsibility </a:t>
            </a:r>
            <a:endParaRPr lang="en-US" dirty="0">
              <a:solidFill>
                <a:srgbClr val="FFFF00"/>
              </a:solidFill>
            </a:endParaRPr>
          </a:p>
        </p:txBody>
      </p:sp>
      <p:sp>
        <p:nvSpPr>
          <p:cNvPr id="98309" name="Rectangle 5"/>
          <p:cNvSpPr>
            <a:spLocks noChangeArrowheads="1"/>
          </p:cNvSpPr>
          <p:nvPr/>
        </p:nvSpPr>
        <p:spPr bwMode="auto">
          <a:xfrm>
            <a:off x="228600" y="1524000"/>
            <a:ext cx="8915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2800" b="1"/>
              <a:t>FIRESCOPE</a:t>
            </a:r>
            <a:endParaRPr lang="en-US" sz="2800"/>
          </a:p>
          <a:p>
            <a:pPr eaLnBrk="1" hangingPunct="1">
              <a:lnSpc>
                <a:spcPct val="120000"/>
              </a:lnSpc>
              <a:buFontTx/>
              <a:buChar char="•"/>
            </a:pPr>
            <a:r>
              <a:rPr lang="en-US" sz="2800"/>
              <a:t>Provides professional and technical information to the CICCS Taskforce.</a:t>
            </a:r>
          </a:p>
          <a:p>
            <a:pPr eaLnBrk="1" hangingPunct="1">
              <a:lnSpc>
                <a:spcPct val="120000"/>
              </a:lnSpc>
              <a:buFontTx/>
              <a:buChar char="•"/>
            </a:pPr>
            <a:r>
              <a:rPr lang="en-US" sz="2800"/>
              <a:t>Jointly developed position requirements for ICS positions.</a:t>
            </a:r>
          </a:p>
          <a:p>
            <a:pPr eaLnBrk="1" hangingPunct="1">
              <a:lnSpc>
                <a:spcPct val="120000"/>
              </a:lnSpc>
              <a:buFontTx/>
              <a:buChar char="•"/>
            </a:pPr>
            <a:r>
              <a:rPr lang="en-US" sz="2800"/>
              <a:t>Is responsible for operations, development and maintenance of ICS and Multi-agency Coordination.</a:t>
            </a:r>
          </a:p>
          <a:p>
            <a:pPr eaLnBrk="1" hangingPunct="1">
              <a:lnSpc>
                <a:spcPct val="120000"/>
              </a:lnSpc>
              <a:buFontTx/>
              <a:buChar char="•"/>
            </a:pPr>
            <a:r>
              <a:rPr lang="en-US" sz="2800"/>
              <a:t>Provides the common voice for the California Fire Service on CICCS.</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 calcmode="lin" valueType="num">
                                      <p:cBhvr additive="base">
                                        <p:cTn id="7" dur="500" fill="hold"/>
                                        <p:tgtEl>
                                          <p:spTgt spid="9830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309">
                                            <p:txEl>
                                              <p:pRg st="1" end="1"/>
                                            </p:txEl>
                                          </p:spTgt>
                                        </p:tgtEl>
                                        <p:attrNameLst>
                                          <p:attrName>style.visibility</p:attrName>
                                        </p:attrNameLst>
                                      </p:cBhvr>
                                      <p:to>
                                        <p:strVal val="visible"/>
                                      </p:to>
                                    </p:set>
                                    <p:anim calcmode="lin" valueType="num">
                                      <p:cBhvr additive="base">
                                        <p:cTn id="13" dur="500" fill="hold"/>
                                        <p:tgtEl>
                                          <p:spTgt spid="9830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3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8309">
                                            <p:txEl>
                                              <p:pRg st="2" end="2"/>
                                            </p:txEl>
                                          </p:spTgt>
                                        </p:tgtEl>
                                        <p:attrNameLst>
                                          <p:attrName>style.visibility</p:attrName>
                                        </p:attrNameLst>
                                      </p:cBhvr>
                                      <p:to>
                                        <p:strVal val="visible"/>
                                      </p:to>
                                    </p:set>
                                    <p:anim calcmode="lin" valueType="num">
                                      <p:cBhvr additive="base">
                                        <p:cTn id="19" dur="500" fill="hold"/>
                                        <p:tgtEl>
                                          <p:spTgt spid="9830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83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8309">
                                            <p:txEl>
                                              <p:pRg st="3" end="3"/>
                                            </p:txEl>
                                          </p:spTgt>
                                        </p:tgtEl>
                                        <p:attrNameLst>
                                          <p:attrName>style.visibility</p:attrName>
                                        </p:attrNameLst>
                                      </p:cBhvr>
                                      <p:to>
                                        <p:strVal val="visible"/>
                                      </p:to>
                                    </p:set>
                                    <p:anim calcmode="lin" valueType="num">
                                      <p:cBhvr additive="base">
                                        <p:cTn id="25" dur="500" fill="hold"/>
                                        <p:tgtEl>
                                          <p:spTgt spid="9830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83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8309">
                                            <p:txEl>
                                              <p:pRg st="4" end="4"/>
                                            </p:txEl>
                                          </p:spTgt>
                                        </p:tgtEl>
                                        <p:attrNameLst>
                                          <p:attrName>style.visibility</p:attrName>
                                        </p:attrNameLst>
                                      </p:cBhvr>
                                      <p:to>
                                        <p:strVal val="visible"/>
                                      </p:to>
                                    </p:set>
                                    <p:anim calcmode="lin" valueType="num">
                                      <p:cBhvr additive="base">
                                        <p:cTn id="31" dur="500" fill="hold"/>
                                        <p:tgtEl>
                                          <p:spTgt spid="9830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30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en-US" dirty="0" smtClean="0">
                <a:solidFill>
                  <a:srgbClr val="FFFF00"/>
                </a:solidFill>
              </a:rPr>
              <a:t>CICCS Program Responsibility  </a:t>
            </a:r>
          </a:p>
        </p:txBody>
      </p:sp>
      <p:sp>
        <p:nvSpPr>
          <p:cNvPr id="13317" name="Text Box 5"/>
          <p:cNvSpPr txBox="1">
            <a:spLocks noChangeArrowheads="1"/>
          </p:cNvSpPr>
          <p:nvPr/>
        </p:nvSpPr>
        <p:spPr bwMode="auto">
          <a:xfrm>
            <a:off x="381000" y="1778000"/>
            <a:ext cx="8610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tabLst>
                <a:tab pos="401638" algn="l"/>
              </a:tabLst>
              <a:defRPr sz="4400">
                <a:solidFill>
                  <a:srgbClr val="FFFF00"/>
                </a:solidFill>
                <a:latin typeface="Times New Roman" panose="02020603050405020304" pitchFamily="18" charset="0"/>
              </a:defRPr>
            </a:lvl1pPr>
            <a:lvl2pPr marL="742950" indent="-285750" eaLnBrk="0" hangingPunct="0">
              <a:tabLst>
                <a:tab pos="401638" algn="l"/>
              </a:tabLst>
              <a:defRPr sz="4400">
                <a:solidFill>
                  <a:srgbClr val="FFFF00"/>
                </a:solidFill>
                <a:latin typeface="Times New Roman" panose="02020603050405020304" pitchFamily="18" charset="0"/>
              </a:defRPr>
            </a:lvl2pPr>
            <a:lvl3pPr marL="1143000" indent="-228600" eaLnBrk="0" hangingPunct="0">
              <a:tabLst>
                <a:tab pos="401638" algn="l"/>
              </a:tabLst>
              <a:defRPr sz="4400">
                <a:solidFill>
                  <a:srgbClr val="FFFF00"/>
                </a:solidFill>
                <a:latin typeface="Times New Roman" panose="02020603050405020304" pitchFamily="18" charset="0"/>
              </a:defRPr>
            </a:lvl3pPr>
            <a:lvl4pPr marL="1600200" indent="-228600" eaLnBrk="0" hangingPunct="0">
              <a:tabLst>
                <a:tab pos="401638" algn="l"/>
              </a:tabLst>
              <a:defRPr sz="4400">
                <a:solidFill>
                  <a:srgbClr val="FFFF00"/>
                </a:solidFill>
                <a:latin typeface="Times New Roman" panose="02020603050405020304" pitchFamily="18" charset="0"/>
              </a:defRPr>
            </a:lvl4pPr>
            <a:lvl5pPr marL="2057400" indent="-228600" eaLnBrk="0" hangingPunct="0">
              <a:tabLst>
                <a:tab pos="401638" algn="l"/>
              </a:tabLst>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tabLst>
                <a:tab pos="401638" algn="l"/>
              </a:tabLs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tabLst>
                <a:tab pos="401638" algn="l"/>
              </a:tabLs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tabLst>
                <a:tab pos="401638" algn="l"/>
              </a:tabLs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tabLst>
                <a:tab pos="401638" algn="l"/>
              </a:tabLst>
              <a:defRPr sz="4400">
                <a:solidFill>
                  <a:srgbClr val="FFFF00"/>
                </a:solidFill>
                <a:latin typeface="Times New Roman" panose="02020603050405020304" pitchFamily="18" charset="0"/>
              </a:defRPr>
            </a:lvl9pPr>
          </a:lstStyle>
          <a:p>
            <a:pPr eaLnBrk="1" hangingPunct="1"/>
            <a:r>
              <a:rPr lang="en-US" sz="2800" b="1"/>
              <a:t>Office of the State Fire Marshal</a:t>
            </a:r>
            <a:endParaRPr lang="en-US" sz="2800"/>
          </a:p>
          <a:p>
            <a:pPr eaLnBrk="1" hangingPunct="1">
              <a:buFontTx/>
              <a:buChar char="•"/>
            </a:pPr>
            <a:r>
              <a:rPr lang="en-US" sz="2800"/>
              <a:t> Provides guidance to the CICCS Taskforce in matters regarding  the PEER Review process.</a:t>
            </a:r>
          </a:p>
          <a:p>
            <a:pPr eaLnBrk="1" hangingPunct="1">
              <a:buFontTx/>
              <a:buChar char="•"/>
            </a:pPr>
            <a:r>
              <a:rPr lang="en-US" sz="2800"/>
              <a:t>Provides CICCS Certificates to the Operational Area, Regional Level and State Level peer review committees.</a:t>
            </a:r>
          </a:p>
          <a:p>
            <a:pPr eaLnBrk="1" hangingPunct="1">
              <a:buFontTx/>
              <a:buChar char="•"/>
            </a:pPr>
            <a:r>
              <a:rPr lang="en-US" sz="2800"/>
              <a:t>Establishes the CICCS Taskforce for the review of the Type I, Area Command and unique applications. </a:t>
            </a:r>
          </a:p>
          <a:p>
            <a:pPr eaLnBrk="1" hangingPunct="1">
              <a:buFontTx/>
              <a:buChar char="•"/>
            </a:pPr>
            <a:r>
              <a:rPr lang="en-US" sz="2800"/>
              <a:t>Ensures that the CICCS Taskforce committee meets the membership requirements as outlined in the SFT Procedures Manual.</a:t>
            </a:r>
          </a:p>
          <a:p>
            <a:pPr eaLnBrk="1" hangingPunct="1">
              <a:buFontTx/>
              <a:buChar char="•"/>
            </a:pPr>
            <a:r>
              <a:rPr lang="en-US" sz="2800"/>
              <a:t>Issues the CICCS Certificates for all positions reviewed.</a:t>
            </a:r>
          </a:p>
        </p:txBody>
      </p:sp>
    </p:spTree>
  </p:cSld>
  <p:clrMapOvr>
    <a:masterClrMapping/>
  </p:clrMapOvr>
  <p:transition advClick="0"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00100" y="0"/>
            <a:ext cx="7772400" cy="1143000"/>
          </a:xfrm>
          <a:noFill/>
        </p:spPr>
        <p:txBody>
          <a:bodyPr lIns="92075" tIns="46038" rIns="92075" bIns="46038"/>
          <a:lstStyle/>
          <a:p>
            <a:pPr eaLnBrk="1" hangingPunct="1"/>
            <a:r>
              <a:rPr lang="en-US" dirty="0" smtClean="0">
                <a:solidFill>
                  <a:srgbClr val="FFFF00"/>
                </a:solidFill>
              </a:rPr>
              <a:t>CICCS Program Responsibility   </a:t>
            </a:r>
          </a:p>
        </p:txBody>
      </p:sp>
      <p:sp>
        <p:nvSpPr>
          <p:cNvPr id="10282" name="Rectangle 42"/>
          <p:cNvSpPr>
            <a:spLocks noChangeArrowheads="1"/>
          </p:cNvSpPr>
          <p:nvPr/>
        </p:nvSpPr>
        <p:spPr bwMode="auto">
          <a:xfrm>
            <a:off x="228600" y="1066800"/>
            <a:ext cx="89154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2800" b="1" dirty="0"/>
              <a:t>Departments and Agencies</a:t>
            </a:r>
            <a:endParaRPr lang="en-US" sz="2800" dirty="0"/>
          </a:p>
          <a:p>
            <a:pPr eaLnBrk="1" hangingPunct="1">
              <a:buFontTx/>
              <a:buChar char="•"/>
            </a:pPr>
            <a:r>
              <a:rPr lang="en-US" sz="2800" dirty="0"/>
              <a:t> Endorses the CICCS peer review process.</a:t>
            </a:r>
          </a:p>
          <a:p>
            <a:pPr eaLnBrk="1" hangingPunct="1">
              <a:buFontTx/>
              <a:buChar char="•"/>
            </a:pPr>
            <a:r>
              <a:rPr lang="en-US" sz="2800" dirty="0"/>
              <a:t>Educates their department/agency on the CICCS process.</a:t>
            </a:r>
          </a:p>
          <a:p>
            <a:pPr eaLnBrk="1" hangingPunct="1">
              <a:buFontTx/>
              <a:buChar char="•"/>
            </a:pPr>
            <a:r>
              <a:rPr lang="en-US" sz="2800" dirty="0"/>
              <a:t>Maintains all training records pertinent to CICCS.</a:t>
            </a:r>
          </a:p>
          <a:p>
            <a:pPr eaLnBrk="1" hangingPunct="1">
              <a:buFontTx/>
              <a:buChar char="•"/>
            </a:pPr>
            <a:r>
              <a:rPr lang="en-US" sz="2800" dirty="0"/>
              <a:t>Issues annual qualification cards.</a:t>
            </a:r>
          </a:p>
          <a:p>
            <a:pPr eaLnBrk="1" hangingPunct="1">
              <a:buFontTx/>
              <a:buChar char="•"/>
            </a:pPr>
            <a:r>
              <a:rPr lang="en-US" sz="2800" dirty="0"/>
              <a:t>Provides accurate and complete CICCS application packets to the peer review committees. </a:t>
            </a:r>
          </a:p>
          <a:p>
            <a:pPr eaLnBrk="1" hangingPunct="1">
              <a:buFontTx/>
              <a:buChar char="•"/>
            </a:pPr>
            <a:r>
              <a:rPr lang="en-US" sz="2800" dirty="0"/>
              <a:t>Notifies and/or provides ICS training opportunities to their members.</a:t>
            </a:r>
          </a:p>
          <a:p>
            <a:pPr eaLnBrk="1" hangingPunct="1">
              <a:buFontTx/>
              <a:buChar char="•"/>
            </a:pPr>
            <a:r>
              <a:rPr lang="en-US" sz="2800" dirty="0"/>
              <a:t>Provides representation to CICCS peer review committees when requested. </a:t>
            </a:r>
          </a:p>
          <a:p>
            <a:pPr eaLnBrk="1" hangingPunct="1">
              <a:buFontTx/>
              <a:buChar char="•"/>
            </a:pPr>
            <a:r>
              <a:rPr lang="en-US" sz="2800" dirty="0"/>
              <a:t>Provides 100 and 200 level certification certificates for the positions they are responsible for reviewing and certifying. </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82">
                                            <p:txEl>
                                              <p:pRg st="0" end="0"/>
                                            </p:txEl>
                                          </p:spTgt>
                                        </p:tgtEl>
                                        <p:attrNameLst>
                                          <p:attrName>style.visibility</p:attrName>
                                        </p:attrNameLst>
                                      </p:cBhvr>
                                      <p:to>
                                        <p:strVal val="visible"/>
                                      </p:to>
                                    </p:set>
                                    <p:anim calcmode="lin" valueType="num">
                                      <p:cBhvr additive="base">
                                        <p:cTn id="7" dur="500" fill="hold"/>
                                        <p:tgtEl>
                                          <p:spTgt spid="10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82">
                                            <p:txEl>
                                              <p:pRg st="1" end="1"/>
                                            </p:txEl>
                                          </p:spTgt>
                                        </p:tgtEl>
                                        <p:attrNameLst>
                                          <p:attrName>style.visibility</p:attrName>
                                        </p:attrNameLst>
                                      </p:cBhvr>
                                      <p:to>
                                        <p:strVal val="visible"/>
                                      </p:to>
                                    </p:set>
                                    <p:anim calcmode="lin" valueType="num">
                                      <p:cBhvr additive="base">
                                        <p:cTn id="13" dur="500" fill="hold"/>
                                        <p:tgtEl>
                                          <p:spTgt spid="10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82">
                                            <p:txEl>
                                              <p:pRg st="2" end="2"/>
                                            </p:txEl>
                                          </p:spTgt>
                                        </p:tgtEl>
                                        <p:attrNameLst>
                                          <p:attrName>style.visibility</p:attrName>
                                        </p:attrNameLst>
                                      </p:cBhvr>
                                      <p:to>
                                        <p:strVal val="visible"/>
                                      </p:to>
                                    </p:set>
                                    <p:anim calcmode="lin" valueType="num">
                                      <p:cBhvr additive="base">
                                        <p:cTn id="19" dur="500" fill="hold"/>
                                        <p:tgtEl>
                                          <p:spTgt spid="102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82">
                                            <p:txEl>
                                              <p:pRg st="3" end="3"/>
                                            </p:txEl>
                                          </p:spTgt>
                                        </p:tgtEl>
                                        <p:attrNameLst>
                                          <p:attrName>style.visibility</p:attrName>
                                        </p:attrNameLst>
                                      </p:cBhvr>
                                      <p:to>
                                        <p:strVal val="visible"/>
                                      </p:to>
                                    </p:set>
                                    <p:anim calcmode="lin" valueType="num">
                                      <p:cBhvr additive="base">
                                        <p:cTn id="25" dur="500" fill="hold"/>
                                        <p:tgtEl>
                                          <p:spTgt spid="102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82">
                                            <p:txEl>
                                              <p:pRg st="4" end="4"/>
                                            </p:txEl>
                                          </p:spTgt>
                                        </p:tgtEl>
                                        <p:attrNameLst>
                                          <p:attrName>style.visibility</p:attrName>
                                        </p:attrNameLst>
                                      </p:cBhvr>
                                      <p:to>
                                        <p:strVal val="visible"/>
                                      </p:to>
                                    </p:set>
                                    <p:anim calcmode="lin" valueType="num">
                                      <p:cBhvr additive="base">
                                        <p:cTn id="31" dur="500" fill="hold"/>
                                        <p:tgtEl>
                                          <p:spTgt spid="102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82">
                                            <p:txEl>
                                              <p:pRg st="5" end="5"/>
                                            </p:txEl>
                                          </p:spTgt>
                                        </p:tgtEl>
                                        <p:attrNameLst>
                                          <p:attrName>style.visibility</p:attrName>
                                        </p:attrNameLst>
                                      </p:cBhvr>
                                      <p:to>
                                        <p:strVal val="visible"/>
                                      </p:to>
                                    </p:set>
                                    <p:anim calcmode="lin" valueType="num">
                                      <p:cBhvr additive="base">
                                        <p:cTn id="37" dur="500" fill="hold"/>
                                        <p:tgtEl>
                                          <p:spTgt spid="1028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82">
                                            <p:txEl>
                                              <p:pRg st="6" end="6"/>
                                            </p:txEl>
                                          </p:spTgt>
                                        </p:tgtEl>
                                        <p:attrNameLst>
                                          <p:attrName>style.visibility</p:attrName>
                                        </p:attrNameLst>
                                      </p:cBhvr>
                                      <p:to>
                                        <p:strVal val="visible"/>
                                      </p:to>
                                    </p:set>
                                    <p:anim calcmode="lin" valueType="num">
                                      <p:cBhvr additive="base">
                                        <p:cTn id="43" dur="500" fill="hold"/>
                                        <p:tgtEl>
                                          <p:spTgt spid="1028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8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82">
                                            <p:txEl>
                                              <p:pRg st="7" end="7"/>
                                            </p:txEl>
                                          </p:spTgt>
                                        </p:tgtEl>
                                        <p:attrNameLst>
                                          <p:attrName>style.visibility</p:attrName>
                                        </p:attrNameLst>
                                      </p:cBhvr>
                                      <p:to>
                                        <p:strVal val="visible"/>
                                      </p:to>
                                    </p:set>
                                    <p:anim calcmode="lin" valueType="num">
                                      <p:cBhvr additive="base">
                                        <p:cTn id="49" dur="500" fill="hold"/>
                                        <p:tgtEl>
                                          <p:spTgt spid="1028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8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82">
                                            <p:txEl>
                                              <p:pRg st="8" end="8"/>
                                            </p:txEl>
                                          </p:spTgt>
                                        </p:tgtEl>
                                        <p:attrNameLst>
                                          <p:attrName>style.visibility</p:attrName>
                                        </p:attrNameLst>
                                      </p:cBhvr>
                                      <p:to>
                                        <p:strVal val="visible"/>
                                      </p:to>
                                    </p:set>
                                    <p:anim calcmode="lin" valueType="num">
                                      <p:cBhvr additive="base">
                                        <p:cTn id="55" dur="500" fill="hold"/>
                                        <p:tgtEl>
                                          <p:spTgt spid="1028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8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0100" y="76200"/>
            <a:ext cx="7772400" cy="1143000"/>
          </a:xfrm>
          <a:noFill/>
        </p:spPr>
        <p:txBody>
          <a:bodyPr lIns="92075" tIns="46038" rIns="92075" bIns="46038"/>
          <a:lstStyle/>
          <a:p>
            <a:pPr eaLnBrk="1" hangingPunct="1"/>
            <a:r>
              <a:rPr lang="en-US" dirty="0" smtClean="0">
                <a:solidFill>
                  <a:srgbClr val="FFFF00"/>
                </a:solidFill>
              </a:rPr>
              <a:t>CICCS Program Responsibility    </a:t>
            </a:r>
          </a:p>
        </p:txBody>
      </p:sp>
      <p:sp>
        <p:nvSpPr>
          <p:cNvPr id="102405" name="Rectangle 5"/>
          <p:cNvSpPr>
            <a:spLocks noChangeArrowheads="1"/>
          </p:cNvSpPr>
          <p:nvPr/>
        </p:nvSpPr>
        <p:spPr bwMode="auto">
          <a:xfrm>
            <a:off x="228600" y="1654175"/>
            <a:ext cx="89154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3200" b="1" dirty="0"/>
              <a:t>Fire Chiefs and Administrators</a:t>
            </a:r>
            <a:endParaRPr lang="en-US" sz="3200" dirty="0"/>
          </a:p>
          <a:p>
            <a:pPr eaLnBrk="1" hangingPunct="1">
              <a:buFontTx/>
              <a:buChar char="•"/>
            </a:pPr>
            <a:r>
              <a:rPr lang="en-US" sz="3200" dirty="0"/>
              <a:t> Validates that their personnel meet all the requirements as set forth in the CICCS process. </a:t>
            </a:r>
          </a:p>
          <a:p>
            <a:pPr eaLnBrk="1" hangingPunct="1">
              <a:buFontTx/>
              <a:buChar char="•"/>
            </a:pPr>
            <a:r>
              <a:rPr lang="en-US" sz="3200" dirty="0"/>
              <a:t>Sets physical fitness standards.</a:t>
            </a:r>
          </a:p>
          <a:p>
            <a:pPr eaLnBrk="1" hangingPunct="1">
              <a:buFontTx/>
              <a:buChar char="•"/>
            </a:pPr>
            <a:r>
              <a:rPr lang="en-US" sz="3200" dirty="0"/>
              <a:t>Signs the letter of application for CICCS peer review. </a:t>
            </a:r>
          </a:p>
          <a:p>
            <a:pPr eaLnBrk="1" hangingPunct="1">
              <a:buFontTx/>
              <a:buChar char="•"/>
            </a:pPr>
            <a:r>
              <a:rPr lang="en-US" sz="3200" dirty="0"/>
              <a:t>Provides final review and approval for qualification of their personnel following peer review certification. </a:t>
            </a:r>
          </a:p>
          <a:p>
            <a:pPr eaLnBrk="1" hangingPunct="1">
              <a:buFontTx/>
              <a:buChar char="•"/>
            </a:pPr>
            <a:r>
              <a:rPr lang="en-US" sz="3200" dirty="0"/>
              <a:t>Responsible for re-certification and de-certification.</a:t>
            </a:r>
            <a:r>
              <a:rPr lang="en-US" sz="2800" dirty="0"/>
              <a:t>  </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5">
                                            <p:txEl>
                                              <p:pRg st="0" end="0"/>
                                            </p:txEl>
                                          </p:spTgt>
                                        </p:tgtEl>
                                        <p:attrNameLst>
                                          <p:attrName>style.visibility</p:attrName>
                                        </p:attrNameLst>
                                      </p:cBhvr>
                                      <p:to>
                                        <p:strVal val="visible"/>
                                      </p:to>
                                    </p:set>
                                    <p:anim calcmode="lin" valueType="num">
                                      <p:cBhvr additive="base">
                                        <p:cTn id="7" dur="500" fill="hold"/>
                                        <p:tgtEl>
                                          <p:spTgt spid="1024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5">
                                            <p:txEl>
                                              <p:pRg st="1" end="1"/>
                                            </p:txEl>
                                          </p:spTgt>
                                        </p:tgtEl>
                                        <p:attrNameLst>
                                          <p:attrName>style.visibility</p:attrName>
                                        </p:attrNameLst>
                                      </p:cBhvr>
                                      <p:to>
                                        <p:strVal val="visible"/>
                                      </p:to>
                                    </p:set>
                                    <p:anim calcmode="lin" valueType="num">
                                      <p:cBhvr additive="base">
                                        <p:cTn id="13" dur="500" fill="hold"/>
                                        <p:tgtEl>
                                          <p:spTgt spid="1024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5">
                                            <p:txEl>
                                              <p:pRg st="2" end="2"/>
                                            </p:txEl>
                                          </p:spTgt>
                                        </p:tgtEl>
                                        <p:attrNameLst>
                                          <p:attrName>style.visibility</p:attrName>
                                        </p:attrNameLst>
                                      </p:cBhvr>
                                      <p:to>
                                        <p:strVal val="visible"/>
                                      </p:to>
                                    </p:set>
                                    <p:anim calcmode="lin" valueType="num">
                                      <p:cBhvr additive="base">
                                        <p:cTn id="19" dur="500" fill="hold"/>
                                        <p:tgtEl>
                                          <p:spTgt spid="10240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5">
                                            <p:txEl>
                                              <p:pRg st="3" end="3"/>
                                            </p:txEl>
                                          </p:spTgt>
                                        </p:tgtEl>
                                        <p:attrNameLst>
                                          <p:attrName>style.visibility</p:attrName>
                                        </p:attrNameLst>
                                      </p:cBhvr>
                                      <p:to>
                                        <p:strVal val="visible"/>
                                      </p:to>
                                    </p:set>
                                    <p:anim calcmode="lin" valueType="num">
                                      <p:cBhvr additive="base">
                                        <p:cTn id="25" dur="500" fill="hold"/>
                                        <p:tgtEl>
                                          <p:spTgt spid="10240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05">
                                            <p:txEl>
                                              <p:pRg st="4" end="4"/>
                                            </p:txEl>
                                          </p:spTgt>
                                        </p:tgtEl>
                                        <p:attrNameLst>
                                          <p:attrName>style.visibility</p:attrName>
                                        </p:attrNameLst>
                                      </p:cBhvr>
                                      <p:to>
                                        <p:strVal val="visible"/>
                                      </p:to>
                                    </p:set>
                                    <p:anim calcmode="lin" valueType="num">
                                      <p:cBhvr additive="base">
                                        <p:cTn id="31" dur="500" fill="hold"/>
                                        <p:tgtEl>
                                          <p:spTgt spid="10240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05">
                                            <p:txEl>
                                              <p:pRg st="5" end="5"/>
                                            </p:txEl>
                                          </p:spTgt>
                                        </p:tgtEl>
                                        <p:attrNameLst>
                                          <p:attrName>style.visibility</p:attrName>
                                        </p:attrNameLst>
                                      </p:cBhvr>
                                      <p:to>
                                        <p:strVal val="visible"/>
                                      </p:to>
                                    </p:set>
                                    <p:anim calcmode="lin" valueType="num">
                                      <p:cBhvr additive="base">
                                        <p:cTn id="37" dur="500" fill="hold"/>
                                        <p:tgtEl>
                                          <p:spTgt spid="10240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a:noFill/>
        </p:spPr>
        <p:txBody>
          <a:bodyPr lIns="92075" tIns="46038" rIns="92075" bIns="46038"/>
          <a:lstStyle/>
          <a:p>
            <a:pPr eaLnBrk="1" hangingPunct="1"/>
            <a:r>
              <a:rPr lang="en-US" dirty="0" smtClean="0">
                <a:solidFill>
                  <a:srgbClr val="FFFF00"/>
                </a:solidFill>
              </a:rPr>
              <a:t> CICCS Program Responsibility </a:t>
            </a:r>
          </a:p>
        </p:txBody>
      </p:sp>
      <p:sp>
        <p:nvSpPr>
          <p:cNvPr id="104453" name="Rectangle 5"/>
          <p:cNvSpPr>
            <a:spLocks noChangeArrowheads="1"/>
          </p:cNvSpPr>
          <p:nvPr/>
        </p:nvSpPr>
        <p:spPr bwMode="auto">
          <a:xfrm>
            <a:off x="228600" y="1506538"/>
            <a:ext cx="89154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3200" b="1" dirty="0"/>
              <a:t>INDIVIDUALS</a:t>
            </a:r>
            <a:endParaRPr lang="en-US" sz="3200" dirty="0"/>
          </a:p>
          <a:p>
            <a:pPr eaLnBrk="1" hangingPunct="1">
              <a:buFontTx/>
              <a:buChar char="•"/>
            </a:pPr>
            <a:r>
              <a:rPr lang="en-US" sz="3200" dirty="0"/>
              <a:t> Completion of all requirements outlined in the CICCS application process prior to submitting an application.</a:t>
            </a:r>
          </a:p>
          <a:p>
            <a:pPr eaLnBrk="1" hangingPunct="1">
              <a:buFontTx/>
              <a:buChar char="•"/>
            </a:pPr>
            <a:r>
              <a:rPr lang="en-US" sz="3200" dirty="0"/>
              <a:t>Maintain all original course completion certificates and position task books (PTB’s)</a:t>
            </a:r>
          </a:p>
          <a:p>
            <a:pPr eaLnBrk="1" hangingPunct="1">
              <a:buFontTx/>
              <a:buChar char="•"/>
            </a:pPr>
            <a:r>
              <a:rPr lang="en-US" sz="3200" dirty="0"/>
              <a:t>Maintain all performance evaluations for currency.</a:t>
            </a:r>
            <a:r>
              <a:rPr lang="en-US" sz="2800" dirty="0"/>
              <a:t> </a:t>
            </a:r>
          </a:p>
          <a:p>
            <a:pPr eaLnBrk="1" hangingPunct="1">
              <a:buFontTx/>
              <a:buChar char="•"/>
            </a:pPr>
            <a:r>
              <a:rPr lang="en-US" sz="2800" dirty="0"/>
              <a:t>Insure qualification cards are current.</a:t>
            </a:r>
          </a:p>
          <a:p>
            <a:pPr eaLnBrk="1" hangingPunct="1">
              <a:buFontTx/>
              <a:buChar char="•"/>
            </a:pPr>
            <a:r>
              <a:rPr lang="en-US" sz="2800" dirty="0"/>
              <a:t>As trainee responsible for possessing initiated PTB when assigned to an incident as trainee. </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3">
                                            <p:txEl>
                                              <p:pRg st="0" end="0"/>
                                            </p:txEl>
                                          </p:spTgt>
                                        </p:tgtEl>
                                        <p:attrNameLst>
                                          <p:attrName>style.visibility</p:attrName>
                                        </p:attrNameLst>
                                      </p:cBhvr>
                                      <p:to>
                                        <p:strVal val="visible"/>
                                      </p:to>
                                    </p:set>
                                    <p:anim calcmode="lin" valueType="num">
                                      <p:cBhvr additive="base">
                                        <p:cTn id="7" dur="500" fill="hold"/>
                                        <p:tgtEl>
                                          <p:spTgt spid="1044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3">
                                            <p:txEl>
                                              <p:pRg st="1" end="1"/>
                                            </p:txEl>
                                          </p:spTgt>
                                        </p:tgtEl>
                                        <p:attrNameLst>
                                          <p:attrName>style.visibility</p:attrName>
                                        </p:attrNameLst>
                                      </p:cBhvr>
                                      <p:to>
                                        <p:strVal val="visible"/>
                                      </p:to>
                                    </p:set>
                                    <p:anim calcmode="lin" valueType="num">
                                      <p:cBhvr additive="base">
                                        <p:cTn id="13" dur="500" fill="hold"/>
                                        <p:tgtEl>
                                          <p:spTgt spid="1044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3">
                                            <p:txEl>
                                              <p:pRg st="2" end="2"/>
                                            </p:txEl>
                                          </p:spTgt>
                                        </p:tgtEl>
                                        <p:attrNameLst>
                                          <p:attrName>style.visibility</p:attrName>
                                        </p:attrNameLst>
                                      </p:cBhvr>
                                      <p:to>
                                        <p:strVal val="visible"/>
                                      </p:to>
                                    </p:set>
                                    <p:anim calcmode="lin" valueType="num">
                                      <p:cBhvr additive="base">
                                        <p:cTn id="19" dur="500" fill="hold"/>
                                        <p:tgtEl>
                                          <p:spTgt spid="1044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3">
                                            <p:txEl>
                                              <p:pRg st="3" end="3"/>
                                            </p:txEl>
                                          </p:spTgt>
                                        </p:tgtEl>
                                        <p:attrNameLst>
                                          <p:attrName>style.visibility</p:attrName>
                                        </p:attrNameLst>
                                      </p:cBhvr>
                                      <p:to>
                                        <p:strVal val="visible"/>
                                      </p:to>
                                    </p:set>
                                    <p:anim calcmode="lin" valueType="num">
                                      <p:cBhvr additive="base">
                                        <p:cTn id="25" dur="500" fill="hold"/>
                                        <p:tgtEl>
                                          <p:spTgt spid="1044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3">
                                            <p:txEl>
                                              <p:pRg st="4" end="4"/>
                                            </p:txEl>
                                          </p:spTgt>
                                        </p:tgtEl>
                                        <p:attrNameLst>
                                          <p:attrName>style.visibility</p:attrName>
                                        </p:attrNameLst>
                                      </p:cBhvr>
                                      <p:to>
                                        <p:strVal val="visible"/>
                                      </p:to>
                                    </p:set>
                                    <p:anim calcmode="lin" valueType="num">
                                      <p:cBhvr additive="base">
                                        <p:cTn id="31" dur="500" fill="hold"/>
                                        <p:tgtEl>
                                          <p:spTgt spid="1044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3">
                                            <p:txEl>
                                              <p:pRg st="5" end="5"/>
                                            </p:txEl>
                                          </p:spTgt>
                                        </p:tgtEl>
                                        <p:attrNameLst>
                                          <p:attrName>style.visibility</p:attrName>
                                        </p:attrNameLst>
                                      </p:cBhvr>
                                      <p:to>
                                        <p:strVal val="visible"/>
                                      </p:to>
                                    </p:set>
                                    <p:anim calcmode="lin" valueType="num">
                                      <p:cBhvr additive="base">
                                        <p:cTn id="37" dur="500" fill="hold"/>
                                        <p:tgtEl>
                                          <p:spTgt spid="10445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76200"/>
            <a:ext cx="7772400" cy="1143000"/>
          </a:xfrm>
        </p:spPr>
        <p:txBody>
          <a:bodyPr/>
          <a:lstStyle/>
          <a:p>
            <a:pPr eaLnBrk="1" hangingPunct="1"/>
            <a:r>
              <a:rPr lang="en-US" dirty="0" smtClean="0">
                <a:solidFill>
                  <a:srgbClr val="FFFF00"/>
                </a:solidFill>
              </a:rPr>
              <a:t>TRAINING</a:t>
            </a:r>
          </a:p>
        </p:txBody>
      </p:sp>
      <p:sp>
        <p:nvSpPr>
          <p:cNvPr id="17411" name="Rectangle 3"/>
          <p:cNvSpPr>
            <a:spLocks noGrp="1" noChangeArrowheads="1"/>
          </p:cNvSpPr>
          <p:nvPr>
            <p:ph idx="1"/>
          </p:nvPr>
        </p:nvSpPr>
        <p:spPr>
          <a:xfrm>
            <a:off x="228600" y="1371600"/>
            <a:ext cx="8915400" cy="4114800"/>
          </a:xfrm>
        </p:spPr>
        <p:txBody>
          <a:bodyPr/>
          <a:lstStyle/>
          <a:p>
            <a:pPr eaLnBrk="1" hangingPunct="1"/>
            <a:r>
              <a:rPr lang="en-US" dirty="0" smtClean="0">
                <a:solidFill>
                  <a:srgbClr val="FFFF00"/>
                </a:solidFill>
              </a:rPr>
              <a:t>Several types of training that include both required and recommended. </a:t>
            </a:r>
          </a:p>
          <a:p>
            <a:pPr eaLnBrk="1" hangingPunct="1"/>
            <a:r>
              <a:rPr lang="en-US" dirty="0" smtClean="0">
                <a:solidFill>
                  <a:srgbClr val="FFFF00"/>
                </a:solidFill>
              </a:rPr>
              <a:t>All Training Must include </a:t>
            </a:r>
          </a:p>
          <a:p>
            <a:pPr lvl="1" eaLnBrk="1" hangingPunct="1">
              <a:buFontTx/>
              <a:buChar char="•"/>
            </a:pPr>
            <a:r>
              <a:rPr lang="en-US" dirty="0" smtClean="0">
                <a:solidFill>
                  <a:srgbClr val="FFFF00"/>
                </a:solidFill>
              </a:rPr>
              <a:t>Approved quality curriculum.</a:t>
            </a:r>
          </a:p>
          <a:p>
            <a:pPr lvl="1" eaLnBrk="1" hangingPunct="1">
              <a:buFontTx/>
              <a:buChar char="•"/>
            </a:pPr>
            <a:r>
              <a:rPr lang="en-US" dirty="0" smtClean="0">
                <a:solidFill>
                  <a:srgbClr val="FFFF00"/>
                </a:solidFill>
              </a:rPr>
              <a:t>Approved qualified instructor.</a:t>
            </a:r>
          </a:p>
          <a:p>
            <a:pPr lvl="1" eaLnBrk="1" hangingPunct="1">
              <a:buFontTx/>
              <a:buChar char="•"/>
            </a:pPr>
            <a:r>
              <a:rPr lang="en-US" dirty="0" smtClean="0">
                <a:solidFill>
                  <a:srgbClr val="FFFF00"/>
                </a:solidFill>
              </a:rPr>
              <a:t>Proper course completion certificate</a:t>
            </a:r>
          </a:p>
          <a:p>
            <a:pPr eaLnBrk="1" hangingPunct="1"/>
            <a:r>
              <a:rPr lang="en-US" sz="2800" dirty="0" smtClean="0">
                <a:solidFill>
                  <a:srgbClr val="FFFF00"/>
                </a:solidFill>
              </a:rPr>
              <a:t>It is the Host Agencies responsibility to insure the above items components are provided. </a:t>
            </a:r>
          </a:p>
          <a:p>
            <a:pPr eaLnBrk="1" hangingPunct="1">
              <a:buFontTx/>
              <a:buNone/>
            </a:pPr>
            <a:r>
              <a:rPr lang="en-US" sz="2800" u="sng" dirty="0" smtClean="0">
                <a:solidFill>
                  <a:srgbClr val="FFFF00"/>
                </a:solidFill>
              </a:rPr>
              <a:t>The Peer Review committee may not accept the </a:t>
            </a:r>
            <a:r>
              <a:rPr lang="en-US" sz="2800" u="sng" dirty="0" err="1" smtClean="0">
                <a:solidFill>
                  <a:srgbClr val="FFFF00"/>
                </a:solidFill>
              </a:rPr>
              <a:t>the</a:t>
            </a:r>
            <a:r>
              <a:rPr lang="en-US" sz="2800" u="sng" dirty="0" smtClean="0">
                <a:solidFill>
                  <a:srgbClr val="FFFF00"/>
                </a:solidFill>
              </a:rPr>
              <a:t> course certificate if these components are not provided.</a:t>
            </a:r>
            <a:r>
              <a:rPr lang="en-US" sz="2400" dirty="0" smtClean="0">
                <a:solidFill>
                  <a:srgbClr val="FFFF00"/>
                </a:solidFill>
              </a:rPr>
              <a:t> </a:t>
            </a:r>
          </a:p>
        </p:txBody>
      </p:sp>
    </p:spTree>
  </p:cSld>
  <p:clrMapOvr>
    <a:masterClrMapping/>
  </p:clrMapOvr>
  <p:transition advClick="0"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4763"/>
            <a:ext cx="7848600" cy="1143000"/>
          </a:xfrm>
        </p:spPr>
        <p:txBody>
          <a:bodyPr/>
          <a:lstStyle/>
          <a:p>
            <a:pPr eaLnBrk="1" hangingPunct="1"/>
            <a:r>
              <a:rPr lang="en-US" dirty="0" smtClean="0">
                <a:solidFill>
                  <a:srgbClr val="FFFF00"/>
                </a:solidFill>
              </a:rPr>
              <a:t>APPROVED COURSE CURRICULUM</a:t>
            </a:r>
            <a:endParaRPr lang="en-US" sz="3600" dirty="0" smtClean="0"/>
          </a:p>
        </p:txBody>
      </p:sp>
      <p:sp>
        <p:nvSpPr>
          <p:cNvPr id="18435" name="Rectangle 3"/>
          <p:cNvSpPr>
            <a:spLocks noGrp="1" noChangeArrowheads="1"/>
          </p:cNvSpPr>
          <p:nvPr>
            <p:ph idx="1"/>
          </p:nvPr>
        </p:nvSpPr>
        <p:spPr>
          <a:xfrm>
            <a:off x="304800" y="1219200"/>
            <a:ext cx="8839200" cy="4114800"/>
          </a:xfrm>
        </p:spPr>
        <p:txBody>
          <a:bodyPr/>
          <a:lstStyle/>
          <a:p>
            <a:pPr eaLnBrk="1" hangingPunct="1">
              <a:buFontTx/>
              <a:buNone/>
            </a:pPr>
            <a:r>
              <a:rPr lang="en-US" sz="2800" dirty="0" smtClean="0">
                <a:solidFill>
                  <a:srgbClr val="FFFF00"/>
                </a:solidFill>
              </a:rPr>
              <a:t>It is recommended that Departments/Agencies provide classes that are offered through:</a:t>
            </a:r>
          </a:p>
          <a:p>
            <a:pPr eaLnBrk="1" hangingPunct="1"/>
            <a:r>
              <a:rPr lang="en-US" sz="2800" dirty="0" smtClean="0">
                <a:solidFill>
                  <a:srgbClr val="FFFF00"/>
                </a:solidFill>
              </a:rPr>
              <a:t>NWCG member agencies or their designated approved partners</a:t>
            </a:r>
          </a:p>
          <a:p>
            <a:pPr eaLnBrk="1" hangingPunct="1"/>
            <a:r>
              <a:rPr lang="en-US" sz="2800" dirty="0" smtClean="0">
                <a:solidFill>
                  <a:srgbClr val="FFFF00"/>
                </a:solidFill>
              </a:rPr>
              <a:t>California State Fire Training FSTEP classes</a:t>
            </a:r>
          </a:p>
          <a:p>
            <a:pPr eaLnBrk="1" hangingPunct="1">
              <a:lnSpc>
                <a:spcPct val="90000"/>
              </a:lnSpc>
              <a:buFontTx/>
              <a:buNone/>
            </a:pPr>
            <a:endParaRPr lang="en-US" sz="1200" dirty="0" smtClean="0">
              <a:solidFill>
                <a:srgbClr val="FFFF00"/>
              </a:solidFill>
            </a:endParaRPr>
          </a:p>
          <a:p>
            <a:pPr eaLnBrk="1" hangingPunct="1">
              <a:lnSpc>
                <a:spcPct val="90000"/>
              </a:lnSpc>
              <a:buFontTx/>
              <a:buNone/>
            </a:pPr>
            <a:r>
              <a:rPr lang="en-US" sz="2800" dirty="0" smtClean="0">
                <a:solidFill>
                  <a:srgbClr val="FFFF00"/>
                </a:solidFill>
              </a:rPr>
              <a:t>Approved Courses are made available through many different sources. </a:t>
            </a:r>
          </a:p>
          <a:p>
            <a:pPr eaLnBrk="1" hangingPunct="1">
              <a:lnSpc>
                <a:spcPct val="90000"/>
              </a:lnSpc>
            </a:pPr>
            <a:r>
              <a:rPr lang="en-US" sz="2800" dirty="0" smtClean="0">
                <a:solidFill>
                  <a:srgbClr val="FFFF00"/>
                </a:solidFill>
              </a:rPr>
              <a:t>State Fire Training (FSTEP)</a:t>
            </a:r>
          </a:p>
          <a:p>
            <a:pPr eaLnBrk="1" hangingPunct="1">
              <a:lnSpc>
                <a:spcPct val="90000"/>
              </a:lnSpc>
            </a:pPr>
            <a:r>
              <a:rPr lang="en-US" sz="2800" dirty="0" smtClean="0">
                <a:solidFill>
                  <a:srgbClr val="FFFF00"/>
                </a:solidFill>
              </a:rPr>
              <a:t>NWCG</a:t>
            </a:r>
          </a:p>
          <a:p>
            <a:pPr eaLnBrk="1" hangingPunct="1">
              <a:lnSpc>
                <a:spcPct val="90000"/>
              </a:lnSpc>
            </a:pPr>
            <a:r>
              <a:rPr lang="en-US" sz="2800" dirty="0" smtClean="0">
                <a:solidFill>
                  <a:srgbClr val="FFFF00"/>
                </a:solidFill>
              </a:rPr>
              <a:t>NIMS</a:t>
            </a:r>
          </a:p>
          <a:p>
            <a:pPr eaLnBrk="1" hangingPunct="1">
              <a:lnSpc>
                <a:spcPct val="90000"/>
              </a:lnSpc>
            </a:pPr>
            <a:r>
              <a:rPr lang="en-US" sz="2800" dirty="0" smtClean="0">
                <a:solidFill>
                  <a:srgbClr val="FFFF00"/>
                </a:solidFill>
              </a:rPr>
              <a:t>NFA / EMI</a:t>
            </a:r>
          </a:p>
        </p:txBody>
      </p:sp>
    </p:spTree>
  </p:cSld>
  <p:clrMapOvr>
    <a:masterClrMapping/>
  </p:clrMapOvr>
  <p:transition advClick="0"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47700" y="0"/>
            <a:ext cx="7772400" cy="1143000"/>
          </a:xfrm>
        </p:spPr>
        <p:txBody>
          <a:bodyPr/>
          <a:lstStyle/>
          <a:p>
            <a:pPr eaLnBrk="1" hangingPunct="1"/>
            <a:r>
              <a:rPr lang="en-US" dirty="0" smtClean="0">
                <a:solidFill>
                  <a:srgbClr val="FFFF00"/>
                </a:solidFill>
              </a:rPr>
              <a:t> COURSE CURRICULUM</a:t>
            </a:r>
            <a:endParaRPr lang="en-US" sz="3600" dirty="0" smtClean="0"/>
          </a:p>
        </p:txBody>
      </p:sp>
      <p:sp>
        <p:nvSpPr>
          <p:cNvPr id="19459" name="Rectangle 3"/>
          <p:cNvSpPr>
            <a:spLocks noGrp="1" noChangeArrowheads="1"/>
          </p:cNvSpPr>
          <p:nvPr>
            <p:ph idx="1"/>
          </p:nvPr>
        </p:nvSpPr>
        <p:spPr>
          <a:xfrm>
            <a:off x="685800" y="1295400"/>
            <a:ext cx="7772400" cy="4114800"/>
          </a:xfrm>
        </p:spPr>
        <p:txBody>
          <a:bodyPr/>
          <a:lstStyle/>
          <a:p>
            <a:pPr eaLnBrk="1" hangingPunct="1"/>
            <a:r>
              <a:rPr lang="en-US" sz="2800" dirty="0" smtClean="0">
                <a:solidFill>
                  <a:srgbClr val="FFFF00"/>
                </a:solidFill>
              </a:rPr>
              <a:t>The NWCG courses are the base comparative courses used to evaluate all other courses.</a:t>
            </a:r>
          </a:p>
          <a:p>
            <a:pPr eaLnBrk="1" hangingPunct="1"/>
            <a:r>
              <a:rPr lang="en-US" sz="2800" dirty="0" smtClean="0">
                <a:solidFill>
                  <a:srgbClr val="FFFF00"/>
                </a:solidFill>
              </a:rPr>
              <a:t> A complete list of the equivalent approved courses is provided in the equivalent matrix found in  the Appendix. </a:t>
            </a:r>
          </a:p>
          <a:p>
            <a:pPr eaLnBrk="1" hangingPunct="1"/>
            <a:r>
              <a:rPr lang="en-US" sz="2800" dirty="0" smtClean="0">
                <a:solidFill>
                  <a:srgbClr val="FFFF00"/>
                </a:solidFill>
              </a:rPr>
              <a:t>Approved courses have specific competency components that must be met in order to maintain the courses approved objectives and intent. </a:t>
            </a:r>
          </a:p>
          <a:p>
            <a:pPr eaLnBrk="1" hangingPunct="1"/>
            <a:r>
              <a:rPr lang="en-US" sz="2800" dirty="0" smtClean="0">
                <a:solidFill>
                  <a:srgbClr val="FFFF00"/>
                </a:solidFill>
              </a:rPr>
              <a:t>Each course must use a qualified instructor, teach to the course objectives, use the approved course materials and meet the minimum classroom hour requirements. </a:t>
            </a:r>
          </a:p>
        </p:txBody>
      </p:sp>
    </p:spTree>
  </p:cSld>
  <p:clrMapOvr>
    <a:masterClrMapping/>
  </p:clrMapOvr>
  <p:transition advClick="0"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a:xfrm>
            <a:off x="762000" y="76200"/>
            <a:ext cx="7772400" cy="1143000"/>
          </a:xfrm>
        </p:spPr>
        <p:txBody>
          <a:bodyPr/>
          <a:lstStyle/>
          <a:p>
            <a:pPr eaLnBrk="1" hangingPunct="1"/>
            <a:r>
              <a:rPr lang="en-US" dirty="0" smtClean="0">
                <a:solidFill>
                  <a:srgbClr val="FFFF00"/>
                </a:solidFill>
              </a:rPr>
              <a:t>EQUIVALENCIES</a:t>
            </a:r>
          </a:p>
        </p:txBody>
      </p:sp>
      <p:sp>
        <p:nvSpPr>
          <p:cNvPr id="20482" name="Rectangle 2"/>
          <p:cNvSpPr>
            <a:spLocks noGrp="1" noChangeArrowheads="1"/>
          </p:cNvSpPr>
          <p:nvPr>
            <p:ph type="body" idx="4294967295"/>
          </p:nvPr>
        </p:nvSpPr>
        <p:spPr>
          <a:xfrm>
            <a:off x="381000" y="1447800"/>
            <a:ext cx="8458200" cy="5181600"/>
          </a:xfrm>
        </p:spPr>
        <p:txBody>
          <a:bodyPr/>
          <a:lstStyle/>
          <a:p>
            <a:pPr eaLnBrk="1" hangingPunct="1">
              <a:lnSpc>
                <a:spcPct val="120000"/>
              </a:lnSpc>
              <a:buFontTx/>
              <a:buNone/>
            </a:pPr>
            <a:r>
              <a:rPr lang="en-US" sz="2800" dirty="0" smtClean="0">
                <a:solidFill>
                  <a:srgbClr val="FFFF00"/>
                </a:solidFill>
              </a:rPr>
              <a:t>CICCS recognizes that agencies may have a need to use or develop alternative courses and curriculum. An agency using alternative course curriculum must have:</a:t>
            </a:r>
          </a:p>
          <a:p>
            <a:pPr eaLnBrk="1" hangingPunct="1">
              <a:lnSpc>
                <a:spcPct val="120000"/>
              </a:lnSpc>
            </a:pPr>
            <a:r>
              <a:rPr lang="en-US" sz="2800" dirty="0" smtClean="0">
                <a:solidFill>
                  <a:srgbClr val="FFFF00"/>
                </a:solidFill>
              </a:rPr>
              <a:t>A reason the alternative course was used. </a:t>
            </a:r>
          </a:p>
          <a:p>
            <a:pPr eaLnBrk="1" hangingPunct="1">
              <a:lnSpc>
                <a:spcPct val="120000"/>
              </a:lnSpc>
            </a:pPr>
            <a:r>
              <a:rPr lang="en-US" sz="2800" dirty="0" smtClean="0">
                <a:solidFill>
                  <a:srgbClr val="FFFF00"/>
                </a:solidFill>
              </a:rPr>
              <a:t>A benefit gained through the use of the alternative course, such as:</a:t>
            </a:r>
          </a:p>
          <a:p>
            <a:pPr lvl="1" eaLnBrk="1" hangingPunct="1">
              <a:lnSpc>
                <a:spcPct val="120000"/>
              </a:lnSpc>
              <a:buFontTx/>
              <a:buChar char="•"/>
            </a:pPr>
            <a:r>
              <a:rPr lang="en-US" sz="2400" dirty="0" smtClean="0">
                <a:solidFill>
                  <a:srgbClr val="FFFF00"/>
                </a:solidFill>
              </a:rPr>
              <a:t>Cost Savings</a:t>
            </a:r>
          </a:p>
          <a:p>
            <a:pPr lvl="1" eaLnBrk="1" hangingPunct="1">
              <a:lnSpc>
                <a:spcPct val="120000"/>
              </a:lnSpc>
              <a:buFontTx/>
              <a:buChar char="•"/>
            </a:pPr>
            <a:r>
              <a:rPr lang="en-US" sz="2400" dirty="0" smtClean="0">
                <a:solidFill>
                  <a:srgbClr val="FFFF00"/>
                </a:solidFill>
              </a:rPr>
              <a:t>Broadened Target Audience</a:t>
            </a:r>
          </a:p>
          <a:p>
            <a:pPr lvl="1" eaLnBrk="1" hangingPunct="1">
              <a:lnSpc>
                <a:spcPct val="120000"/>
              </a:lnSpc>
              <a:buFontTx/>
              <a:buChar char="•"/>
            </a:pPr>
            <a:r>
              <a:rPr lang="en-US" sz="2400" dirty="0" smtClean="0">
                <a:solidFill>
                  <a:srgbClr val="FFFF00"/>
                </a:solidFill>
              </a:rPr>
              <a:t>Enhanced Learning Experience for the Students.</a:t>
            </a:r>
          </a:p>
        </p:txBody>
      </p:sp>
    </p:spTree>
  </p:cSld>
  <p:clrMapOvr>
    <a:masterClrMapping/>
  </p:clrMapOvr>
  <p:transition advClick="0"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idx="4294967295"/>
          </p:nvPr>
        </p:nvSpPr>
        <p:spPr>
          <a:xfrm>
            <a:off x="685800" y="76200"/>
            <a:ext cx="7772400" cy="1143000"/>
          </a:xfrm>
        </p:spPr>
        <p:txBody>
          <a:bodyPr/>
          <a:lstStyle/>
          <a:p>
            <a:pPr eaLnBrk="1" hangingPunct="1"/>
            <a:r>
              <a:rPr lang="en-US" dirty="0" smtClean="0">
                <a:solidFill>
                  <a:srgbClr val="FFFF00"/>
                </a:solidFill>
              </a:rPr>
              <a:t> EQUIVALENCIES</a:t>
            </a:r>
          </a:p>
        </p:txBody>
      </p:sp>
      <p:sp>
        <p:nvSpPr>
          <p:cNvPr id="21506" name="Rectangle 2"/>
          <p:cNvSpPr>
            <a:spLocks noGrp="1" noChangeArrowheads="1"/>
          </p:cNvSpPr>
          <p:nvPr>
            <p:ph type="body" idx="4294967295"/>
          </p:nvPr>
        </p:nvSpPr>
        <p:spPr>
          <a:xfrm>
            <a:off x="381000" y="1447800"/>
            <a:ext cx="8458200" cy="5181600"/>
          </a:xfrm>
        </p:spPr>
        <p:txBody>
          <a:bodyPr/>
          <a:lstStyle/>
          <a:p>
            <a:pPr eaLnBrk="1" hangingPunct="1">
              <a:lnSpc>
                <a:spcPct val="120000"/>
              </a:lnSpc>
              <a:buFontTx/>
              <a:buNone/>
            </a:pPr>
            <a:r>
              <a:rPr lang="en-US" sz="2400" dirty="0" smtClean="0">
                <a:solidFill>
                  <a:srgbClr val="FFFF00"/>
                </a:solidFill>
              </a:rPr>
              <a:t>Should an agency desire to seek course equivalency they should conduct a detailed analysis and document their findings, which should include:</a:t>
            </a:r>
          </a:p>
          <a:p>
            <a:pPr eaLnBrk="1" hangingPunct="1">
              <a:lnSpc>
                <a:spcPct val="120000"/>
              </a:lnSpc>
            </a:pPr>
            <a:r>
              <a:rPr lang="en-US" sz="2400" dirty="0" smtClean="0">
                <a:solidFill>
                  <a:srgbClr val="FFFF00"/>
                </a:solidFill>
              </a:rPr>
              <a:t>All learning and performance objectives of the course are met or exceed the original course. </a:t>
            </a:r>
          </a:p>
          <a:p>
            <a:pPr eaLnBrk="1" hangingPunct="1">
              <a:lnSpc>
                <a:spcPct val="120000"/>
              </a:lnSpc>
            </a:pPr>
            <a:r>
              <a:rPr lang="en-US" sz="2400" dirty="0" smtClean="0">
                <a:solidFill>
                  <a:srgbClr val="FFFF00"/>
                </a:solidFill>
              </a:rPr>
              <a:t>Same Instructor qualifications are met. </a:t>
            </a:r>
          </a:p>
          <a:p>
            <a:pPr eaLnBrk="1" hangingPunct="1">
              <a:lnSpc>
                <a:spcPct val="120000"/>
              </a:lnSpc>
            </a:pPr>
            <a:r>
              <a:rPr lang="en-US" sz="2400" dirty="0" smtClean="0">
                <a:solidFill>
                  <a:srgbClr val="FFFF00"/>
                </a:solidFill>
              </a:rPr>
              <a:t>Course pre-requisites are not altered.</a:t>
            </a:r>
          </a:p>
          <a:p>
            <a:pPr eaLnBrk="1" hangingPunct="1">
              <a:lnSpc>
                <a:spcPct val="120000"/>
              </a:lnSpc>
            </a:pPr>
            <a:r>
              <a:rPr lang="en-US" sz="2400" dirty="0" smtClean="0">
                <a:solidFill>
                  <a:srgbClr val="FFFF00"/>
                </a:solidFill>
              </a:rPr>
              <a:t>The equivalent course does not conflict or contradict established SFM or NWCG guidelines and standards.</a:t>
            </a:r>
          </a:p>
          <a:p>
            <a:pPr eaLnBrk="1" hangingPunct="1">
              <a:lnSpc>
                <a:spcPct val="120000"/>
              </a:lnSpc>
              <a:buFontTx/>
              <a:buNone/>
            </a:pPr>
            <a:r>
              <a:rPr lang="en-US" sz="2400" dirty="0" smtClean="0">
                <a:solidFill>
                  <a:srgbClr val="FFFF00"/>
                </a:solidFill>
              </a:rPr>
              <a:t>Analysis should be presented to the SFM Office for consideration as outlined in the State Fire Training Procedures Manual.  </a:t>
            </a:r>
          </a:p>
        </p:txBody>
      </p:sp>
    </p:spTree>
  </p:cSld>
  <p:clrMapOvr>
    <a:masterClrMapping/>
  </p:clrMapOvr>
  <p:transition advClick="0"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 y="-228600"/>
            <a:ext cx="7772400" cy="1143000"/>
          </a:xfrm>
        </p:spPr>
        <p:txBody>
          <a:bodyPr/>
          <a:lstStyle/>
          <a:p>
            <a:r>
              <a:rPr lang="en-US" dirty="0">
                <a:solidFill>
                  <a:srgbClr val="FFFF00"/>
                </a:solidFill>
              </a:rPr>
              <a:t>History Of CICCS</a:t>
            </a:r>
            <a:endParaRPr lang="en-US" dirty="0"/>
          </a:p>
        </p:txBody>
      </p:sp>
      <p:sp>
        <p:nvSpPr>
          <p:cNvPr id="10" name="Rectangle 3"/>
          <p:cNvSpPr txBox="1">
            <a:spLocks noGrp="1" noChangeArrowheads="1"/>
          </p:cNvSpPr>
          <p:nvPr>
            <p:ph idx="1"/>
          </p:nvPr>
        </p:nvSpPr>
        <p:spPr bwMode="auto">
          <a:xfrm>
            <a:off x="304800" y="10668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70000"/>
              </a:lnSpc>
            </a:pPr>
            <a:r>
              <a:rPr lang="en-US" sz="2400" kern="0" dirty="0" smtClean="0">
                <a:solidFill>
                  <a:srgbClr val="FFFF00"/>
                </a:solidFill>
              </a:rPr>
              <a:t>1995-Meeting between stakeholders to discuss the implementation of ICS.</a:t>
            </a:r>
          </a:p>
          <a:p>
            <a:pPr eaLnBrk="1" hangingPunct="1">
              <a:lnSpc>
                <a:spcPct val="70000"/>
              </a:lnSpc>
              <a:buFontTx/>
              <a:buNone/>
            </a:pPr>
            <a:endParaRPr lang="en-US" sz="2400" kern="0" dirty="0" smtClean="0">
              <a:solidFill>
                <a:srgbClr val="FFFF00"/>
              </a:solidFill>
            </a:endParaRPr>
          </a:p>
          <a:p>
            <a:pPr eaLnBrk="1" hangingPunct="1">
              <a:lnSpc>
                <a:spcPct val="70000"/>
              </a:lnSpc>
            </a:pPr>
            <a:r>
              <a:rPr lang="en-US" sz="2400" kern="0" dirty="0" smtClean="0">
                <a:solidFill>
                  <a:srgbClr val="FFFF00"/>
                </a:solidFill>
              </a:rPr>
              <a:t>1996-TaskForce developed the Calabasas Fire Report.</a:t>
            </a:r>
          </a:p>
          <a:p>
            <a:pPr eaLnBrk="1" hangingPunct="1">
              <a:lnSpc>
                <a:spcPct val="70000"/>
              </a:lnSpc>
              <a:buFontTx/>
              <a:buNone/>
            </a:pPr>
            <a:endParaRPr lang="en-US" sz="2400" kern="0" dirty="0" smtClean="0">
              <a:solidFill>
                <a:srgbClr val="FFFF00"/>
              </a:solidFill>
            </a:endParaRPr>
          </a:p>
          <a:p>
            <a:pPr eaLnBrk="1" hangingPunct="1">
              <a:lnSpc>
                <a:spcPct val="70000"/>
              </a:lnSpc>
            </a:pPr>
            <a:r>
              <a:rPr lang="en-US" sz="2400" kern="0" dirty="0" smtClean="0">
                <a:solidFill>
                  <a:srgbClr val="FFFF00"/>
                </a:solidFill>
              </a:rPr>
              <a:t>1997(April)-FIRESCOPE Reviewed the findings from the Calabasas Fire.</a:t>
            </a:r>
          </a:p>
          <a:p>
            <a:pPr eaLnBrk="1" hangingPunct="1">
              <a:lnSpc>
                <a:spcPct val="70000"/>
              </a:lnSpc>
              <a:buFontTx/>
              <a:buNone/>
            </a:pPr>
            <a:endParaRPr lang="en-US" sz="2400" kern="0" dirty="0" smtClean="0">
              <a:solidFill>
                <a:srgbClr val="FFFF00"/>
              </a:solidFill>
            </a:endParaRPr>
          </a:p>
          <a:p>
            <a:pPr eaLnBrk="1" hangingPunct="1">
              <a:lnSpc>
                <a:spcPct val="70000"/>
              </a:lnSpc>
            </a:pPr>
            <a:r>
              <a:rPr lang="en-US" sz="2400" kern="0" dirty="0" smtClean="0">
                <a:solidFill>
                  <a:srgbClr val="FFFF00"/>
                </a:solidFill>
              </a:rPr>
              <a:t>1997 (June)-Recommendation to SBFS for the development of a Task Force to develop an all-risk certification/qualification program. </a:t>
            </a:r>
          </a:p>
          <a:p>
            <a:pPr eaLnBrk="1" hangingPunct="1">
              <a:lnSpc>
                <a:spcPct val="70000"/>
              </a:lnSpc>
              <a:buFontTx/>
              <a:buNone/>
            </a:pPr>
            <a:endParaRPr lang="en-US" sz="2400" kern="0" dirty="0" smtClean="0">
              <a:solidFill>
                <a:srgbClr val="FFFF00"/>
              </a:solidFill>
            </a:endParaRPr>
          </a:p>
          <a:p>
            <a:pPr eaLnBrk="1" hangingPunct="1">
              <a:lnSpc>
                <a:spcPct val="70000"/>
              </a:lnSpc>
            </a:pPr>
            <a:r>
              <a:rPr lang="en-US" sz="2400" kern="0" dirty="0" smtClean="0">
                <a:solidFill>
                  <a:srgbClr val="FFFF00"/>
                </a:solidFill>
              </a:rPr>
              <a:t>1997 (October)-FIRESCOPE Board of Directors concurred with SBFS.</a:t>
            </a:r>
          </a:p>
          <a:p>
            <a:pPr eaLnBrk="1" hangingPunct="1">
              <a:lnSpc>
                <a:spcPct val="70000"/>
              </a:lnSpc>
              <a:buFontTx/>
              <a:buNone/>
            </a:pPr>
            <a:endParaRPr lang="en-US" sz="2400" kern="0" dirty="0" smtClean="0">
              <a:solidFill>
                <a:srgbClr val="FFFF00"/>
              </a:solidFill>
            </a:endParaRPr>
          </a:p>
          <a:p>
            <a:pPr eaLnBrk="1" hangingPunct="1">
              <a:lnSpc>
                <a:spcPct val="70000"/>
              </a:lnSpc>
            </a:pPr>
            <a:r>
              <a:rPr lang="en-US" sz="2400" kern="0" dirty="0" smtClean="0">
                <a:solidFill>
                  <a:srgbClr val="FFFF00"/>
                </a:solidFill>
              </a:rPr>
              <a:t>1998-CICCS Task Force established</a:t>
            </a:r>
            <a:endParaRPr lang="en-US" sz="2800" kern="0" dirty="0" smtClean="0">
              <a:solidFill>
                <a:srgbClr val="FFFF00"/>
              </a:solidFill>
            </a:endParaRPr>
          </a:p>
        </p:txBody>
      </p:sp>
    </p:spTree>
    <p:extLst>
      <p:ext uri="{BB962C8B-B14F-4D97-AF65-F5344CB8AC3E}">
        <p14:creationId xmlns:p14="http://schemas.microsoft.com/office/powerpoint/2010/main" val="3200786456"/>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0"/>
            <a:ext cx="7772400" cy="1143000"/>
          </a:xfrm>
          <a:noFill/>
        </p:spPr>
        <p:txBody>
          <a:bodyPr lIns="92075" tIns="46038" rIns="92075" bIns="46038"/>
          <a:lstStyle/>
          <a:p>
            <a:pPr eaLnBrk="1" hangingPunct="1"/>
            <a:r>
              <a:rPr lang="en-US" dirty="0" smtClean="0">
                <a:solidFill>
                  <a:srgbClr val="FFFF00"/>
                </a:solidFill>
              </a:rPr>
              <a:t>INSTRUCTORS</a:t>
            </a:r>
          </a:p>
        </p:txBody>
      </p:sp>
      <p:sp>
        <p:nvSpPr>
          <p:cNvPr id="108549" name="Rectangle 5"/>
          <p:cNvSpPr>
            <a:spLocks noChangeArrowheads="1"/>
          </p:cNvSpPr>
          <p:nvPr/>
        </p:nvSpPr>
        <p:spPr bwMode="auto">
          <a:xfrm>
            <a:off x="228600" y="1546225"/>
            <a:ext cx="8915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3200" dirty="0"/>
              <a:t>Instructors for FSTEP or NWCG  courses must adhere to the following:</a:t>
            </a:r>
          </a:p>
          <a:p>
            <a:pPr eaLnBrk="1" hangingPunct="1">
              <a:buFontTx/>
              <a:buChar char="•"/>
            </a:pPr>
            <a:r>
              <a:rPr lang="en-US" sz="3200" dirty="0"/>
              <a:t>Instructors shall meet the requirements as outlined in the State Fire Training Procedures Manual or NWCG Field Manager’s Course Guide.</a:t>
            </a:r>
          </a:p>
          <a:p>
            <a:pPr eaLnBrk="1" hangingPunct="1">
              <a:buFontTx/>
              <a:buChar char="•"/>
            </a:pPr>
            <a:r>
              <a:rPr lang="en-US" sz="3200" dirty="0"/>
              <a:t>Have attended and passed the course being instructed. </a:t>
            </a:r>
          </a:p>
          <a:p>
            <a:pPr eaLnBrk="1" hangingPunct="1">
              <a:buFontTx/>
              <a:buChar char="•"/>
            </a:pPr>
            <a:r>
              <a:rPr lang="en-US" sz="3200" dirty="0"/>
              <a:t>Meet teaching experience requirements.</a:t>
            </a:r>
          </a:p>
          <a:p>
            <a:pPr eaLnBrk="1" hangingPunct="1">
              <a:buFontTx/>
              <a:buChar char="•"/>
            </a:pPr>
            <a:r>
              <a:rPr lang="en-US" sz="3200" dirty="0"/>
              <a:t>Additional specific instructor requirements are outlined in the Qualifications Guide</a:t>
            </a:r>
            <a:endParaRPr lang="en-US" sz="2800"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anim calcmode="lin" valueType="num">
                                      <p:cBhvr additive="base">
                                        <p:cTn id="7" dur="500" fill="hold"/>
                                        <p:tgtEl>
                                          <p:spTgt spid="1085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49">
                                            <p:txEl>
                                              <p:pRg st="1" end="1"/>
                                            </p:txEl>
                                          </p:spTgt>
                                        </p:tgtEl>
                                        <p:attrNameLst>
                                          <p:attrName>style.visibility</p:attrName>
                                        </p:attrNameLst>
                                      </p:cBhvr>
                                      <p:to>
                                        <p:strVal val="visible"/>
                                      </p:to>
                                    </p:set>
                                    <p:anim calcmode="lin" valueType="num">
                                      <p:cBhvr additive="base">
                                        <p:cTn id="13" dur="500" fill="hold"/>
                                        <p:tgtEl>
                                          <p:spTgt spid="1085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49">
                                            <p:txEl>
                                              <p:pRg st="2" end="2"/>
                                            </p:txEl>
                                          </p:spTgt>
                                        </p:tgtEl>
                                        <p:attrNameLst>
                                          <p:attrName>style.visibility</p:attrName>
                                        </p:attrNameLst>
                                      </p:cBhvr>
                                      <p:to>
                                        <p:strVal val="visible"/>
                                      </p:to>
                                    </p:set>
                                    <p:anim calcmode="lin" valueType="num">
                                      <p:cBhvr additive="base">
                                        <p:cTn id="19" dur="500" fill="hold"/>
                                        <p:tgtEl>
                                          <p:spTgt spid="1085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549">
                                            <p:txEl>
                                              <p:pRg st="3" end="3"/>
                                            </p:txEl>
                                          </p:spTgt>
                                        </p:tgtEl>
                                        <p:attrNameLst>
                                          <p:attrName>style.visibility</p:attrName>
                                        </p:attrNameLst>
                                      </p:cBhvr>
                                      <p:to>
                                        <p:strVal val="visible"/>
                                      </p:to>
                                    </p:set>
                                    <p:anim calcmode="lin" valueType="num">
                                      <p:cBhvr additive="base">
                                        <p:cTn id="25" dur="500" fill="hold"/>
                                        <p:tgtEl>
                                          <p:spTgt spid="1085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8549">
                                            <p:txEl>
                                              <p:pRg st="4" end="4"/>
                                            </p:txEl>
                                          </p:spTgt>
                                        </p:tgtEl>
                                        <p:attrNameLst>
                                          <p:attrName>style.visibility</p:attrName>
                                        </p:attrNameLst>
                                      </p:cBhvr>
                                      <p:to>
                                        <p:strVal val="visible"/>
                                      </p:to>
                                    </p:set>
                                    <p:anim calcmode="lin" valueType="num">
                                      <p:cBhvr additive="base">
                                        <p:cTn id="31" dur="500" fill="hold"/>
                                        <p:tgtEl>
                                          <p:spTgt spid="1085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7206" y="-38100"/>
            <a:ext cx="7772400" cy="1143000"/>
          </a:xfrm>
        </p:spPr>
        <p:txBody>
          <a:bodyPr/>
          <a:lstStyle/>
          <a:p>
            <a:pPr lvl="0" eaLnBrk="1" hangingPunct="1"/>
            <a:r>
              <a:rPr lang="en-US" kern="1200" dirty="0">
                <a:solidFill>
                  <a:srgbClr val="FFFF00"/>
                </a:solidFill>
                <a:latin typeface="Times New Roman" panose="02020603050405020304" pitchFamily="18" charset="0"/>
              </a:rPr>
              <a:t>CERTIFICATES</a:t>
            </a:r>
          </a:p>
        </p:txBody>
      </p:sp>
      <p:sp>
        <p:nvSpPr>
          <p:cNvPr id="23556" name="Rectangle 4"/>
          <p:cNvSpPr>
            <a:spLocks noChangeArrowheads="1"/>
          </p:cNvSpPr>
          <p:nvPr/>
        </p:nvSpPr>
        <p:spPr bwMode="auto">
          <a:xfrm>
            <a:off x="457200" y="1403350"/>
            <a:ext cx="79248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lnSpc>
                <a:spcPct val="110000"/>
              </a:lnSpc>
            </a:pPr>
            <a:r>
              <a:rPr lang="en-US" sz="3200" dirty="0"/>
              <a:t>Certificates are the foundation of the CICCS Program. The Course completion certificate should include:</a:t>
            </a:r>
          </a:p>
          <a:p>
            <a:pPr eaLnBrk="1" hangingPunct="1">
              <a:lnSpc>
                <a:spcPct val="110000"/>
              </a:lnSpc>
              <a:buFontTx/>
              <a:buChar char="•"/>
            </a:pPr>
            <a:r>
              <a:rPr lang="en-US" sz="3200" dirty="0"/>
              <a:t>Correct name of ICS course.</a:t>
            </a:r>
          </a:p>
          <a:p>
            <a:pPr eaLnBrk="1" hangingPunct="1">
              <a:lnSpc>
                <a:spcPct val="110000"/>
              </a:lnSpc>
              <a:buFontTx/>
              <a:buChar char="•"/>
            </a:pPr>
            <a:r>
              <a:rPr lang="en-US" sz="3200" dirty="0"/>
              <a:t>Instructor name, signed and printed legibly. </a:t>
            </a:r>
          </a:p>
          <a:p>
            <a:pPr eaLnBrk="1" hangingPunct="1">
              <a:lnSpc>
                <a:spcPct val="110000"/>
              </a:lnSpc>
              <a:buFontTx/>
              <a:buChar char="•"/>
            </a:pPr>
            <a:r>
              <a:rPr lang="en-US" sz="3200" dirty="0"/>
              <a:t>Instructors Department/Agency</a:t>
            </a:r>
          </a:p>
          <a:p>
            <a:pPr eaLnBrk="1" hangingPunct="1">
              <a:lnSpc>
                <a:spcPct val="110000"/>
              </a:lnSpc>
              <a:buFontTx/>
              <a:buChar char="•"/>
            </a:pPr>
            <a:r>
              <a:rPr lang="en-US" sz="3200" dirty="0"/>
              <a:t>ICS Qualifications as it relates to the course instructed. </a:t>
            </a:r>
            <a:endParaRPr lang="en-US" b="1" dirty="0"/>
          </a:p>
        </p:txBody>
      </p:sp>
    </p:spTree>
  </p:cSld>
  <p:clrMapOvr>
    <a:masterClrMapping/>
  </p:clrMapOvr>
  <p:transition advClick="0"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18269"/>
            <a:ext cx="7772400" cy="1143000"/>
          </a:xfrm>
        </p:spPr>
        <p:txBody>
          <a:bodyPr/>
          <a:lstStyle/>
          <a:p>
            <a:pPr lvl="0" eaLnBrk="1" hangingPunct="1"/>
            <a:r>
              <a:rPr lang="en-US" kern="1200" dirty="0">
                <a:solidFill>
                  <a:srgbClr val="FFFF00"/>
                </a:solidFill>
                <a:latin typeface="Times New Roman" panose="02020603050405020304" pitchFamily="18" charset="0"/>
              </a:rPr>
              <a:t> Required Training</a:t>
            </a:r>
          </a:p>
        </p:txBody>
      </p:sp>
      <p:sp>
        <p:nvSpPr>
          <p:cNvPr id="24580" name="TextBox 6"/>
          <p:cNvSpPr txBox="1">
            <a:spLocks noChangeArrowheads="1"/>
          </p:cNvSpPr>
          <p:nvPr/>
        </p:nvSpPr>
        <p:spPr bwMode="auto">
          <a:xfrm>
            <a:off x="228600" y="1295400"/>
            <a:ext cx="8686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0063" algn="l"/>
              </a:tabLst>
              <a:defRPr sz="4400">
                <a:solidFill>
                  <a:srgbClr val="FFFF00"/>
                </a:solidFill>
                <a:latin typeface="Times New Roman" panose="02020603050405020304" pitchFamily="18" charset="0"/>
              </a:defRPr>
            </a:lvl1pPr>
            <a:lvl2pPr marL="742950" indent="-285750" eaLnBrk="0" hangingPunct="0">
              <a:tabLst>
                <a:tab pos="500063" algn="l"/>
              </a:tabLst>
              <a:defRPr sz="4400">
                <a:solidFill>
                  <a:srgbClr val="FFFF00"/>
                </a:solidFill>
                <a:latin typeface="Times New Roman" panose="02020603050405020304" pitchFamily="18" charset="0"/>
              </a:defRPr>
            </a:lvl2pPr>
            <a:lvl3pPr marL="1143000" indent="-228600" eaLnBrk="0" hangingPunct="0">
              <a:tabLst>
                <a:tab pos="500063" algn="l"/>
              </a:tabLst>
              <a:defRPr sz="4400">
                <a:solidFill>
                  <a:srgbClr val="FFFF00"/>
                </a:solidFill>
                <a:latin typeface="Times New Roman" panose="02020603050405020304" pitchFamily="18" charset="0"/>
              </a:defRPr>
            </a:lvl3pPr>
            <a:lvl4pPr marL="1600200" indent="-228600" eaLnBrk="0" hangingPunct="0">
              <a:tabLst>
                <a:tab pos="500063" algn="l"/>
              </a:tabLst>
              <a:defRPr sz="4400">
                <a:solidFill>
                  <a:srgbClr val="FFFF00"/>
                </a:solidFill>
                <a:latin typeface="Times New Roman" panose="02020603050405020304" pitchFamily="18" charset="0"/>
              </a:defRPr>
            </a:lvl4pPr>
            <a:lvl5pPr marL="2057400" indent="-228600" eaLnBrk="0" hangingPunct="0">
              <a:tabLst>
                <a:tab pos="500063" algn="l"/>
              </a:tabLst>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tabLst>
                <a:tab pos="500063" algn="l"/>
              </a:tabLs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tabLst>
                <a:tab pos="500063" algn="l"/>
              </a:tabLs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tabLst>
                <a:tab pos="500063" algn="l"/>
              </a:tabLs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tabLst>
                <a:tab pos="500063" algn="l"/>
              </a:tabLst>
              <a:defRPr sz="4400">
                <a:solidFill>
                  <a:srgbClr val="FFFF00"/>
                </a:solidFill>
                <a:latin typeface="Times New Roman" panose="02020603050405020304" pitchFamily="18" charset="0"/>
              </a:defRPr>
            </a:lvl9pPr>
          </a:lstStyle>
          <a:p>
            <a:pPr eaLnBrk="1" hangingPunct="1">
              <a:buFont typeface="Arial" panose="020B0604020202020204" pitchFamily="34" charset="0"/>
              <a:buChar char="•"/>
            </a:pPr>
            <a:r>
              <a:rPr lang="en-US" sz="2800" dirty="0"/>
              <a:t> Identified Required Training </a:t>
            </a:r>
          </a:p>
          <a:p>
            <a:pPr eaLnBrk="1" hangingPunct="1"/>
            <a:endParaRPr lang="en-US" sz="1200" dirty="0"/>
          </a:p>
          <a:p>
            <a:pPr eaLnBrk="1" hangingPunct="1">
              <a:buFont typeface="Arial" panose="020B0604020202020204" pitchFamily="34" charset="0"/>
              <a:buChar char="•"/>
            </a:pPr>
            <a:r>
              <a:rPr lang="en-US" sz="2800" dirty="0"/>
              <a:t> Required Training can not be challenged</a:t>
            </a:r>
          </a:p>
          <a:p>
            <a:pPr eaLnBrk="1" hangingPunct="1"/>
            <a:endParaRPr lang="en-US" sz="1200" dirty="0"/>
          </a:p>
          <a:p>
            <a:pPr eaLnBrk="1" hangingPunct="1">
              <a:buFont typeface="Arial" panose="020B0604020202020204" pitchFamily="34" charset="0"/>
              <a:buChar char="•"/>
            </a:pPr>
            <a:r>
              <a:rPr lang="en-US" sz="2800" dirty="0"/>
              <a:t>Required Training must be completed prior to issuing a PTB</a:t>
            </a:r>
          </a:p>
          <a:p>
            <a:pPr eaLnBrk="1" hangingPunct="1"/>
            <a:endParaRPr lang="en-US" sz="1200" dirty="0"/>
          </a:p>
          <a:p>
            <a:pPr eaLnBrk="1" hangingPunct="1">
              <a:buFont typeface="Arial" panose="020B0604020202020204" pitchFamily="34" charset="0"/>
              <a:buChar char="•"/>
            </a:pPr>
            <a:r>
              <a:rPr lang="en-US" sz="2800" dirty="0"/>
              <a:t>Exception S-420, S-520, CIMC, and S-620</a:t>
            </a:r>
          </a:p>
          <a:p>
            <a:pPr eaLnBrk="1" hangingPunct="1"/>
            <a:endParaRPr lang="en-US" sz="1200" dirty="0"/>
          </a:p>
          <a:p>
            <a:pPr eaLnBrk="1" hangingPunct="1">
              <a:buFont typeface="Arial" panose="020B0604020202020204" pitchFamily="34" charset="0"/>
              <a:buChar char="•"/>
            </a:pPr>
            <a:r>
              <a:rPr lang="en-US" sz="2800" dirty="0"/>
              <a:t>Refresher Training RT-130, no hour requirements</a:t>
            </a:r>
          </a:p>
          <a:p>
            <a:pPr eaLnBrk="1" hangingPunct="1">
              <a:buFont typeface="Arial" panose="020B0604020202020204" pitchFamily="34" charset="0"/>
              <a:buChar char="•"/>
            </a:pPr>
            <a:endParaRPr lang="en-US" sz="1200" dirty="0"/>
          </a:p>
          <a:p>
            <a:pPr eaLnBrk="1" hangingPunct="1">
              <a:buFont typeface="Arial" panose="020B0604020202020204" pitchFamily="34" charset="0"/>
              <a:buChar char="•"/>
            </a:pPr>
            <a:r>
              <a:rPr lang="en-US" sz="2800" dirty="0"/>
              <a:t>Recurrent Training, every 2-3 yrs. HRSP, HMGB</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endParaRPr lang="en-US" sz="2800" dirty="0"/>
          </a:p>
          <a:p>
            <a:pPr eaLnBrk="1" hangingPunct="1"/>
            <a:endParaRPr lang="en-US" sz="2800" dirty="0"/>
          </a:p>
        </p:txBody>
      </p:sp>
    </p:spTree>
  </p:cSld>
  <p:clrMapOvr>
    <a:masterClrMapping/>
  </p:clrMapOvr>
  <p:transition advClick="0"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3881" y="-186531"/>
            <a:ext cx="7772400" cy="1143000"/>
          </a:xfrm>
        </p:spPr>
        <p:txBody>
          <a:bodyPr/>
          <a:lstStyle/>
          <a:p>
            <a:pPr lvl="0" eaLnBrk="1" hangingPunct="1"/>
            <a:r>
              <a:rPr lang="en-US" kern="1200" dirty="0">
                <a:solidFill>
                  <a:srgbClr val="FFFF00"/>
                </a:solidFill>
                <a:latin typeface="Times New Roman" panose="02020603050405020304" pitchFamily="18" charset="0"/>
              </a:rPr>
              <a:t>Recommended Training</a:t>
            </a:r>
          </a:p>
        </p:txBody>
      </p:sp>
      <p:sp>
        <p:nvSpPr>
          <p:cNvPr id="25606" name="Text Box 7"/>
          <p:cNvSpPr txBox="1">
            <a:spLocks noChangeArrowheads="1"/>
          </p:cNvSpPr>
          <p:nvPr/>
        </p:nvSpPr>
        <p:spPr bwMode="auto">
          <a:xfrm>
            <a:off x="228600" y="-111125"/>
            <a:ext cx="8534400"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a:t>Recommended</a:t>
            </a:r>
            <a:r>
              <a:rPr lang="en-US" dirty="0"/>
              <a:t> </a:t>
            </a:r>
            <a:r>
              <a:rPr lang="en-US" sz="2800" dirty="0"/>
              <a:t>Training is not required</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a:t>Departments/Agencies / Op Areas may set higher standards</a:t>
            </a:r>
          </a:p>
          <a:p>
            <a:pPr eaLnBrk="1" hangingPunct="1"/>
            <a:endParaRPr lang="en-US" sz="2800" dirty="0"/>
          </a:p>
          <a:p>
            <a:pPr algn="ctr" eaLnBrk="1" hangingPunct="1"/>
            <a:r>
              <a:rPr lang="en-US" u="sng" dirty="0"/>
              <a:t>Job Aids</a:t>
            </a:r>
          </a:p>
          <a:p>
            <a:pPr eaLnBrk="1" hangingPunct="1">
              <a:buFont typeface="Arial" panose="020B0604020202020204" pitchFamily="34" charset="0"/>
              <a:buChar char="•"/>
            </a:pPr>
            <a:r>
              <a:rPr lang="en-US" sz="2800" dirty="0"/>
              <a:t> How To booklets</a:t>
            </a:r>
          </a:p>
          <a:p>
            <a:pPr eaLnBrk="1" hangingPunct="1"/>
            <a:endParaRPr lang="en-US" sz="2800" dirty="0"/>
          </a:p>
          <a:p>
            <a:pPr eaLnBrk="1" hangingPunct="1">
              <a:buFont typeface="Arial" panose="020B0604020202020204" pitchFamily="34" charset="0"/>
              <a:buChar char="•"/>
            </a:pPr>
            <a:r>
              <a:rPr lang="en-US" sz="2800" dirty="0"/>
              <a:t>Part of Required Training</a:t>
            </a:r>
          </a:p>
          <a:p>
            <a:pPr eaLnBrk="1" hangingPunct="1"/>
            <a:endParaRPr lang="en-US" sz="2800" dirty="0"/>
          </a:p>
          <a:p>
            <a:pPr eaLnBrk="1" hangingPunct="1">
              <a:buFont typeface="Arial" panose="020B0604020202020204" pitchFamily="34" charset="0"/>
              <a:buChar char="•"/>
            </a:pPr>
            <a:r>
              <a:rPr lang="en-US" sz="2800" dirty="0"/>
              <a:t>Each Department/Agency needs to appoint an administrator to oversee Job Aid performance </a:t>
            </a:r>
          </a:p>
          <a:p>
            <a:pPr eaLnBrk="1" hangingPunct="1">
              <a:buFont typeface="Arial" panose="020B0604020202020204" pitchFamily="34" charset="0"/>
              <a:buChar char="•"/>
            </a:pPr>
            <a:endParaRPr lang="en-US" sz="2800" dirty="0"/>
          </a:p>
        </p:txBody>
      </p:sp>
    </p:spTree>
  </p:cSld>
  <p:clrMapOvr>
    <a:masterClrMapping/>
  </p:clrMapOvr>
  <p:transition advClick="0"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662" y="-190500"/>
            <a:ext cx="7772400" cy="1143000"/>
          </a:xfrm>
        </p:spPr>
        <p:txBody>
          <a:bodyPr/>
          <a:lstStyle/>
          <a:p>
            <a:pPr lvl="0" eaLnBrk="1" hangingPunct="1"/>
            <a:r>
              <a:rPr lang="en-US" kern="1200" dirty="0">
                <a:solidFill>
                  <a:srgbClr val="000000"/>
                </a:solidFill>
                <a:latin typeface="Times New Roman" panose="02020603050405020304" pitchFamily="18" charset="0"/>
              </a:rPr>
              <a:t>NWCG Equivalencies</a:t>
            </a:r>
          </a:p>
        </p:txBody>
      </p:sp>
      <p:graphicFrame>
        <p:nvGraphicFramePr>
          <p:cNvPr id="2050" name="Object 2" title="NWCG Equivalencies"/>
          <p:cNvGraphicFramePr>
            <a:graphicFrameLocks noChangeAspect="1"/>
          </p:cNvGraphicFramePr>
          <p:nvPr>
            <p:extLst>
              <p:ext uri="{D42A27DB-BD31-4B8C-83A1-F6EECF244321}">
                <p14:modId xmlns:p14="http://schemas.microsoft.com/office/powerpoint/2010/main" val="3058071241"/>
              </p:ext>
            </p:extLst>
          </p:nvPr>
        </p:nvGraphicFramePr>
        <p:xfrm>
          <a:off x="279400" y="965200"/>
          <a:ext cx="8559800" cy="5892800"/>
        </p:xfrm>
        <a:graphic>
          <a:graphicData uri="http://schemas.openxmlformats.org/presentationml/2006/ole">
            <mc:AlternateContent xmlns:mc="http://schemas.openxmlformats.org/markup-compatibility/2006">
              <mc:Choice xmlns:v="urn:schemas-microsoft-com:vml" Requires="v">
                <p:oleObj spid="_x0000_s2074" name="Document" r:id="rId5" imgW="8686800" imgH="5981760" progId="Word.Document.8">
                  <p:embed/>
                </p:oleObj>
              </mc:Choice>
              <mc:Fallback>
                <p:oleObj name="Document" r:id="rId5" imgW="8686800" imgH="598176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 y="965200"/>
                        <a:ext cx="8559800" cy="589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Click="0"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76200"/>
            <a:ext cx="7772400" cy="1143000"/>
          </a:xfrm>
        </p:spPr>
        <p:txBody>
          <a:bodyPr/>
          <a:lstStyle/>
          <a:p>
            <a:pPr eaLnBrk="1" hangingPunct="1"/>
            <a:r>
              <a:rPr lang="en-US" sz="4800" dirty="0">
                <a:solidFill>
                  <a:srgbClr val="FFFF00"/>
                </a:solidFill>
              </a:rPr>
              <a:t>CICCS Components</a:t>
            </a:r>
            <a:endParaRPr lang="en-US" sz="4800" u="sng" dirty="0"/>
          </a:p>
        </p:txBody>
      </p:sp>
      <p:sp>
        <p:nvSpPr>
          <p:cNvPr id="3" name="Rectangle 3"/>
          <p:cNvSpPr txBox="1">
            <a:spLocks noChangeArrowheads="1"/>
          </p:cNvSpPr>
          <p:nvPr/>
        </p:nvSpPr>
        <p:spPr>
          <a:xfrm>
            <a:off x="304800" y="1295400"/>
            <a:ext cx="8153400" cy="4876800"/>
          </a:xfrm>
          <a:prstGeom prst="rect">
            <a:avLst/>
          </a:prstGeom>
          <a:noFill/>
        </p:spPr>
        <p:txBody>
          <a:bodyPr lIns="92075" tIns="46038" rIns="92075" bIns="4603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10000"/>
              </a:lnSpc>
              <a:buNone/>
            </a:pPr>
            <a:r>
              <a:rPr lang="en-US" sz="2800" kern="0" dirty="0" smtClean="0">
                <a:solidFill>
                  <a:srgbClr val="FFFF00"/>
                </a:solidFill>
              </a:rPr>
              <a:t>Position Task Books</a:t>
            </a:r>
          </a:p>
          <a:p>
            <a:pPr marL="288925" indent="-288925" eaLnBrk="1" hangingPunct="1">
              <a:lnSpc>
                <a:spcPct val="110000"/>
              </a:lnSpc>
            </a:pPr>
            <a:r>
              <a:rPr lang="en-US" sz="2800" kern="0" dirty="0" smtClean="0">
                <a:solidFill>
                  <a:srgbClr val="FFFF00"/>
                </a:solidFill>
              </a:rPr>
              <a:t>Contain all the identified minimal critical competencies, behaviors and tasks required to become certified for an ICS position. </a:t>
            </a:r>
          </a:p>
          <a:p>
            <a:pPr marL="288925" indent="-288925" eaLnBrk="1" hangingPunct="1">
              <a:lnSpc>
                <a:spcPct val="110000"/>
              </a:lnSpc>
            </a:pPr>
            <a:r>
              <a:rPr lang="en-US" sz="2800" kern="0" dirty="0" smtClean="0">
                <a:solidFill>
                  <a:srgbClr val="FFFF00"/>
                </a:solidFill>
              </a:rPr>
              <a:t>An individual may have not have more than four active PTB’s open at one time.</a:t>
            </a:r>
          </a:p>
          <a:p>
            <a:pPr marL="1190625" lvl="1" eaLnBrk="1" hangingPunct="1">
              <a:lnSpc>
                <a:spcPct val="110000"/>
              </a:lnSpc>
              <a:buFontTx/>
              <a:buChar char="•"/>
            </a:pPr>
            <a:r>
              <a:rPr lang="en-US" sz="2400" kern="0" dirty="0" smtClean="0">
                <a:solidFill>
                  <a:srgbClr val="FFFF00"/>
                </a:solidFill>
              </a:rPr>
              <a:t>May not have more than two in a single function area. </a:t>
            </a:r>
          </a:p>
          <a:p>
            <a:pPr marL="288925" indent="-288925" eaLnBrk="1" hangingPunct="1">
              <a:lnSpc>
                <a:spcPct val="110000"/>
              </a:lnSpc>
            </a:pPr>
            <a:r>
              <a:rPr lang="en-US" sz="2800" kern="0" dirty="0" smtClean="0">
                <a:solidFill>
                  <a:srgbClr val="FFFF00"/>
                </a:solidFill>
              </a:rPr>
              <a:t>Cannot have a PTB initiated while still a trainee in a pre-requisite position, except DIVS</a:t>
            </a:r>
          </a:p>
          <a:p>
            <a:pPr marL="288925" indent="-288925" eaLnBrk="1" hangingPunct="1">
              <a:lnSpc>
                <a:spcPct val="110000"/>
              </a:lnSpc>
            </a:pPr>
            <a:r>
              <a:rPr lang="en-US" sz="2800" kern="0" dirty="0" smtClean="0">
                <a:solidFill>
                  <a:srgbClr val="FFFF00"/>
                </a:solidFill>
              </a:rPr>
              <a:t>PTB’s can only be initiated by the agency the individual is employed by. </a:t>
            </a:r>
          </a:p>
        </p:txBody>
      </p:sp>
    </p:spTree>
    <p:extLst>
      <p:ext uri="{BB962C8B-B14F-4D97-AF65-F5344CB8AC3E}">
        <p14:creationId xmlns:p14="http://schemas.microsoft.com/office/powerpoint/2010/main" val="2166265463"/>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81200" y="76200"/>
            <a:ext cx="7772400" cy="1143000"/>
          </a:xfrm>
        </p:spPr>
        <p:txBody>
          <a:bodyPr/>
          <a:lstStyle/>
          <a:p>
            <a:pPr lvl="0" algn="l" eaLnBrk="1" hangingPunct="1"/>
            <a:r>
              <a:rPr lang="en-US" sz="4800" dirty="0" smtClean="0">
                <a:solidFill>
                  <a:srgbClr val="FFFF00"/>
                </a:solidFill>
                <a:latin typeface="Times New Roman" panose="02020603050405020304" pitchFamily="18" charset="0"/>
              </a:rPr>
              <a:t> CICCS </a:t>
            </a:r>
            <a:r>
              <a:rPr lang="en-US" sz="4800" dirty="0">
                <a:solidFill>
                  <a:srgbClr val="FFFF00"/>
                </a:solidFill>
                <a:latin typeface="Times New Roman" panose="02020603050405020304" pitchFamily="18" charset="0"/>
              </a:rPr>
              <a:t>Components</a:t>
            </a:r>
            <a:endParaRPr lang="en-US" sz="5400" u="sng" dirty="0">
              <a:solidFill>
                <a:srgbClr val="FFFF00"/>
              </a:solidFill>
              <a:latin typeface="Times New Roman" panose="02020603050405020304" pitchFamily="18" charset="0"/>
            </a:endParaRPr>
          </a:p>
        </p:txBody>
      </p:sp>
      <p:sp>
        <p:nvSpPr>
          <p:cNvPr id="3" name="Rectangle 3"/>
          <p:cNvSpPr txBox="1">
            <a:spLocks noChangeArrowheads="1"/>
          </p:cNvSpPr>
          <p:nvPr/>
        </p:nvSpPr>
        <p:spPr>
          <a:xfrm>
            <a:off x="304800" y="1295400"/>
            <a:ext cx="8153400" cy="5257800"/>
          </a:xfrm>
          <a:prstGeom prst="rect">
            <a:avLst/>
          </a:prstGeom>
          <a:noFill/>
        </p:spPr>
        <p:txBody>
          <a:bodyPr lIns="92075" tIns="46038" rIns="92075" bIns="4603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10000"/>
              </a:lnSpc>
              <a:buNone/>
            </a:pPr>
            <a:r>
              <a:rPr lang="en-US" sz="2800" kern="0" dirty="0" smtClean="0">
                <a:solidFill>
                  <a:srgbClr val="FFFF00"/>
                </a:solidFill>
              </a:rPr>
              <a:t>Position Task Books</a:t>
            </a:r>
          </a:p>
          <a:p>
            <a:pPr marL="288925" indent="-288925" eaLnBrk="1" hangingPunct="1">
              <a:lnSpc>
                <a:spcPct val="110000"/>
              </a:lnSpc>
            </a:pPr>
            <a:r>
              <a:rPr lang="en-US" sz="2800" kern="0" dirty="0" smtClean="0">
                <a:solidFill>
                  <a:srgbClr val="FFFF00"/>
                </a:solidFill>
              </a:rPr>
              <a:t>PTB must have the first required task completed within 5 years of completion of  required core training.</a:t>
            </a:r>
          </a:p>
          <a:p>
            <a:pPr marL="288925" indent="-288925" eaLnBrk="1" hangingPunct="1">
              <a:lnSpc>
                <a:spcPct val="110000"/>
              </a:lnSpc>
            </a:pPr>
            <a:endParaRPr lang="en-US" sz="2800" kern="0" dirty="0" smtClean="0">
              <a:solidFill>
                <a:srgbClr val="FFFF00"/>
              </a:solidFill>
            </a:endParaRPr>
          </a:p>
          <a:p>
            <a:pPr marL="288925" indent="-288925" eaLnBrk="1" hangingPunct="1">
              <a:lnSpc>
                <a:spcPct val="110000"/>
              </a:lnSpc>
            </a:pPr>
            <a:r>
              <a:rPr lang="en-US" sz="2800" kern="0" dirty="0" smtClean="0">
                <a:solidFill>
                  <a:srgbClr val="FFFF00"/>
                </a:solidFill>
              </a:rPr>
              <a:t>Minimum of two (2) quality assignments.</a:t>
            </a:r>
          </a:p>
          <a:p>
            <a:pPr marL="746125" lvl="1" indent="-288925" eaLnBrk="1" hangingPunct="1">
              <a:lnSpc>
                <a:spcPct val="110000"/>
              </a:lnSpc>
              <a:buFontTx/>
              <a:buChar char="•"/>
            </a:pPr>
            <a:r>
              <a:rPr lang="en-US" sz="2000" kern="0" dirty="0" smtClean="0">
                <a:solidFill>
                  <a:srgbClr val="FFFF00"/>
                </a:solidFill>
              </a:rPr>
              <a:t>Must include line assignments for operations </a:t>
            </a:r>
            <a:endParaRPr lang="en-US" kern="0" dirty="0" smtClean="0">
              <a:solidFill>
                <a:srgbClr val="FFFF00"/>
              </a:solidFill>
            </a:endParaRPr>
          </a:p>
          <a:p>
            <a:pPr marL="288925" indent="-288925" eaLnBrk="1" hangingPunct="1">
              <a:lnSpc>
                <a:spcPct val="110000"/>
              </a:lnSpc>
            </a:pPr>
            <a:endParaRPr lang="en-US" sz="2800" kern="0" dirty="0" smtClean="0">
              <a:solidFill>
                <a:srgbClr val="FFFF00"/>
              </a:solidFill>
            </a:endParaRPr>
          </a:p>
          <a:p>
            <a:pPr marL="288925" indent="-288925" eaLnBrk="1" hangingPunct="1">
              <a:lnSpc>
                <a:spcPct val="110000"/>
              </a:lnSpc>
            </a:pPr>
            <a:r>
              <a:rPr lang="en-US" sz="2800" kern="0" dirty="0" smtClean="0">
                <a:solidFill>
                  <a:srgbClr val="FFFF00"/>
                </a:solidFill>
              </a:rPr>
              <a:t>PTB must be completed within 5 years of first required task being documented.</a:t>
            </a:r>
          </a:p>
        </p:txBody>
      </p:sp>
    </p:spTree>
    <p:extLst>
      <p:ext uri="{BB962C8B-B14F-4D97-AF65-F5344CB8AC3E}">
        <p14:creationId xmlns:p14="http://schemas.microsoft.com/office/powerpoint/2010/main" val="3403778532"/>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CICCS Terminology </a:t>
            </a:r>
          </a:p>
        </p:txBody>
      </p:sp>
      <p:sp>
        <p:nvSpPr>
          <p:cNvPr id="28674" name="Rectangle 2"/>
          <p:cNvSpPr>
            <a:spLocks noGrp="1" noChangeArrowheads="1"/>
          </p:cNvSpPr>
          <p:nvPr>
            <p:ph idx="1"/>
          </p:nvPr>
        </p:nvSpPr>
        <p:spPr>
          <a:xfrm>
            <a:off x="685800" y="2057400"/>
            <a:ext cx="7772400" cy="4114800"/>
          </a:xfrm>
        </p:spPr>
        <p:txBody>
          <a:bodyPr/>
          <a:lstStyle/>
          <a:p>
            <a:pPr eaLnBrk="1" hangingPunct="1">
              <a:lnSpc>
                <a:spcPct val="90000"/>
              </a:lnSpc>
              <a:buFontTx/>
              <a:buNone/>
            </a:pPr>
            <a:r>
              <a:rPr lang="en-US" sz="2800" u="sng" dirty="0" smtClean="0">
                <a:solidFill>
                  <a:srgbClr val="FFFF00"/>
                </a:solidFill>
              </a:rPr>
              <a:t>Certification:</a:t>
            </a:r>
            <a:r>
              <a:rPr lang="en-US" sz="2800" dirty="0" smtClean="0">
                <a:solidFill>
                  <a:srgbClr val="FFFF00"/>
                </a:solidFill>
              </a:rPr>
              <a:t> The process whereby the State Fire Marshal’s Office confirms through the local fire chief, EMA operational area or EMA region that an individual has completed the required coursework and has obtained documented experience.</a:t>
            </a:r>
          </a:p>
          <a:p>
            <a:pPr eaLnBrk="1" hangingPunct="1">
              <a:lnSpc>
                <a:spcPct val="90000"/>
              </a:lnSpc>
              <a:buFontTx/>
              <a:buNone/>
            </a:pPr>
            <a:endParaRPr lang="en-US" sz="2800" dirty="0" smtClean="0">
              <a:solidFill>
                <a:srgbClr val="FFFF00"/>
              </a:solidFill>
            </a:endParaRPr>
          </a:p>
          <a:p>
            <a:pPr eaLnBrk="1" hangingPunct="1">
              <a:lnSpc>
                <a:spcPct val="90000"/>
              </a:lnSpc>
              <a:buFontTx/>
              <a:buNone/>
            </a:pPr>
            <a:r>
              <a:rPr lang="en-US" sz="2800" u="sng" dirty="0" smtClean="0">
                <a:solidFill>
                  <a:srgbClr val="FFFF00"/>
                </a:solidFill>
              </a:rPr>
              <a:t>Qualification:</a:t>
            </a:r>
            <a:r>
              <a:rPr lang="en-US" sz="2800" dirty="0" smtClean="0">
                <a:solidFill>
                  <a:srgbClr val="FFFF00"/>
                </a:solidFill>
              </a:rPr>
              <a:t> The process whereby the fire chief affirms physical fitness and currency in the position and makes the individual available to the mutual aid system.</a:t>
            </a:r>
          </a:p>
          <a:p>
            <a:pPr eaLnBrk="1" hangingPunct="1">
              <a:lnSpc>
                <a:spcPct val="90000"/>
              </a:lnSpc>
              <a:buFontTx/>
              <a:buNone/>
            </a:pPr>
            <a:endParaRPr lang="en-US" sz="2800" dirty="0" smtClean="0">
              <a:solidFill>
                <a:srgbClr val="FFFF00"/>
              </a:solidFill>
            </a:endParaRPr>
          </a:p>
        </p:txBody>
      </p:sp>
    </p:spTree>
  </p:cSld>
  <p:clrMapOvr>
    <a:masterClrMapping/>
  </p:clrMapOvr>
  <p:transition advClick="0" advTm="2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pPr lvl="0" eaLnBrk="1" hangingPunct="1"/>
            <a:r>
              <a:rPr lang="en-US" dirty="0">
                <a:solidFill>
                  <a:srgbClr val="FFFF00"/>
                </a:solidFill>
                <a:latin typeface="Times New Roman" panose="02020603050405020304" pitchFamily="18" charset="0"/>
              </a:rPr>
              <a:t>Transferring Qualifications</a:t>
            </a:r>
          </a:p>
        </p:txBody>
      </p:sp>
      <p:sp>
        <p:nvSpPr>
          <p:cNvPr id="4" name="Rectangle 2"/>
          <p:cNvSpPr txBox="1">
            <a:spLocks noChangeArrowheads="1"/>
          </p:cNvSpPr>
          <p:nvPr/>
        </p:nvSpPr>
        <p:spPr bwMode="auto">
          <a:xfrm>
            <a:off x="685800" y="2057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800" b="1" kern="0" smtClean="0">
                <a:solidFill>
                  <a:srgbClr val="FFFF00"/>
                </a:solidFill>
              </a:rPr>
              <a:t>From a non-CICCS participating Sponsoring Department/Agency (USFS, BLM, NPS, CAL FIRE, out of state agency) to a CICCS participating Sponsoring Department/Agency</a:t>
            </a:r>
            <a:r>
              <a:rPr lang="en-US" sz="2800" kern="0" smtClean="0">
                <a:solidFill>
                  <a:srgbClr val="FFFF00"/>
                </a:solidFill>
              </a:rPr>
              <a:t> (Local Government)</a:t>
            </a:r>
          </a:p>
          <a:p>
            <a:pPr eaLnBrk="1" hangingPunct="1">
              <a:lnSpc>
                <a:spcPct val="90000"/>
              </a:lnSpc>
            </a:pPr>
            <a:endParaRPr lang="en-US" sz="2800" kern="0" smtClean="0">
              <a:solidFill>
                <a:srgbClr val="FFFF00"/>
              </a:solidFill>
            </a:endParaRPr>
          </a:p>
          <a:p>
            <a:pPr eaLnBrk="1" hangingPunct="1">
              <a:lnSpc>
                <a:spcPct val="90000"/>
              </a:lnSpc>
            </a:pPr>
            <a:r>
              <a:rPr lang="en-US" sz="2800" b="1" kern="0" smtClean="0">
                <a:solidFill>
                  <a:srgbClr val="FFFF00"/>
                </a:solidFill>
              </a:rPr>
              <a:t>Transferring CICCS Qualifications from Operational Area/Region to another Operational Area/Region </a:t>
            </a:r>
            <a:endParaRPr lang="en-US" sz="2800" kern="0" smtClean="0">
              <a:solidFill>
                <a:srgbClr val="FFFF00"/>
              </a:solidFill>
            </a:endParaRPr>
          </a:p>
          <a:p>
            <a:pPr eaLnBrk="1" hangingPunct="1">
              <a:lnSpc>
                <a:spcPct val="90000"/>
              </a:lnSpc>
            </a:pPr>
            <a:endParaRPr lang="en-US" sz="2800" kern="0" smtClean="0">
              <a:solidFill>
                <a:srgbClr val="FFFF00"/>
              </a:solidFill>
            </a:endParaRPr>
          </a:p>
          <a:p>
            <a:pPr eaLnBrk="1" hangingPunct="1">
              <a:lnSpc>
                <a:spcPct val="90000"/>
              </a:lnSpc>
              <a:buFontTx/>
              <a:buNone/>
            </a:pPr>
            <a:endParaRPr lang="en-US" sz="2800" kern="0" smtClean="0">
              <a:solidFill>
                <a:srgbClr val="FFFF00"/>
              </a:solidFill>
            </a:endParaRPr>
          </a:p>
        </p:txBody>
      </p:sp>
    </p:spTree>
    <p:extLst>
      <p:ext uri="{BB962C8B-B14F-4D97-AF65-F5344CB8AC3E}">
        <p14:creationId xmlns:p14="http://schemas.microsoft.com/office/powerpoint/2010/main" val="2814573788"/>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pPr lvl="0" eaLnBrk="1" hangingPunct="1"/>
            <a:r>
              <a:rPr lang="en-US" dirty="0">
                <a:solidFill>
                  <a:srgbClr val="FFFF00"/>
                </a:solidFill>
                <a:latin typeface="Times New Roman" panose="02020603050405020304" pitchFamily="18" charset="0"/>
              </a:rPr>
              <a:t>Currency</a:t>
            </a:r>
          </a:p>
        </p:txBody>
      </p:sp>
      <p:sp>
        <p:nvSpPr>
          <p:cNvPr id="4" name="Rectangle 2"/>
          <p:cNvSpPr txBox="1">
            <a:spLocks noChangeArrowheads="1"/>
          </p:cNvSpPr>
          <p:nvPr/>
        </p:nvSpPr>
        <p:spPr bwMode="auto">
          <a:xfrm>
            <a:off x="685800" y="1371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FFFF00"/>
                </a:solidFill>
              </a:rPr>
              <a:t>Currency can be maintained by:</a:t>
            </a:r>
          </a:p>
          <a:p>
            <a:pPr eaLnBrk="1" hangingPunct="1"/>
            <a:r>
              <a:rPr lang="en-US" sz="2800" kern="0" dirty="0" smtClean="0">
                <a:solidFill>
                  <a:srgbClr val="FFFF00"/>
                </a:solidFill>
              </a:rPr>
              <a:t>By successful performance in the position qualified for within the stated  timeframe. </a:t>
            </a:r>
          </a:p>
          <a:p>
            <a:pPr eaLnBrk="1" hangingPunct="1"/>
            <a:r>
              <a:rPr lang="en-US" sz="2800" kern="0" dirty="0" smtClean="0">
                <a:solidFill>
                  <a:srgbClr val="FFFF00"/>
                </a:solidFill>
              </a:rPr>
              <a:t>By successful performance in a position identified in this Guide as “other position assignments that will maintain currency”. </a:t>
            </a:r>
          </a:p>
          <a:p>
            <a:pPr eaLnBrk="1" hangingPunct="1"/>
            <a:r>
              <a:rPr lang="en-US" sz="2800" kern="0" dirty="0" smtClean="0">
                <a:solidFill>
                  <a:srgbClr val="FFFF00"/>
                </a:solidFill>
              </a:rPr>
              <a:t>Successfully complete a trainee assignment in the position which they were qualified. This will apply when a qualified individual falls out of currency and has reverted back to trainee status.</a:t>
            </a:r>
          </a:p>
          <a:p>
            <a:pPr eaLnBrk="1" hangingPunct="1"/>
            <a:r>
              <a:rPr lang="en-US" sz="2800" kern="0" dirty="0" smtClean="0">
                <a:solidFill>
                  <a:srgbClr val="FFFF00"/>
                </a:solidFill>
              </a:rPr>
              <a:t>participating in a documented scenario based exercise or drill. </a:t>
            </a:r>
          </a:p>
          <a:p>
            <a:pPr eaLnBrk="1" hangingPunct="1">
              <a:lnSpc>
                <a:spcPct val="90000"/>
              </a:lnSpc>
            </a:pPr>
            <a:endParaRPr lang="en-US" sz="2800" kern="0" dirty="0" smtClean="0">
              <a:solidFill>
                <a:srgbClr val="FFFF00"/>
              </a:solidFill>
            </a:endParaRPr>
          </a:p>
          <a:p>
            <a:pPr eaLnBrk="1" hangingPunct="1">
              <a:lnSpc>
                <a:spcPct val="90000"/>
              </a:lnSpc>
              <a:buFontTx/>
              <a:buNone/>
            </a:pPr>
            <a:endParaRPr lang="en-US" sz="2800" kern="0" dirty="0" smtClean="0">
              <a:solidFill>
                <a:srgbClr val="FFFF00"/>
              </a:solidFill>
            </a:endParaRPr>
          </a:p>
        </p:txBody>
      </p:sp>
    </p:spTree>
    <p:extLst>
      <p:ext uri="{BB962C8B-B14F-4D97-AF65-F5344CB8AC3E}">
        <p14:creationId xmlns:p14="http://schemas.microsoft.com/office/powerpoint/2010/main" val="421709753"/>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772400" cy="1143000"/>
          </a:xfrm>
        </p:spPr>
        <p:txBody>
          <a:bodyPr/>
          <a:lstStyle/>
          <a:p>
            <a:r>
              <a:rPr lang="en-US" kern="1200" dirty="0">
                <a:solidFill>
                  <a:srgbClr val="FFFF00"/>
                </a:solidFill>
                <a:latin typeface="Times New Roman" panose="02020603050405020304" pitchFamily="18" charset="0"/>
              </a:rPr>
              <a:t>History Of CICCS </a:t>
            </a:r>
            <a:endParaRPr lang="en-US" dirty="0"/>
          </a:p>
        </p:txBody>
      </p:sp>
      <p:sp>
        <p:nvSpPr>
          <p:cNvPr id="3" name="Text Placeholder 2"/>
          <p:cNvSpPr>
            <a:spLocks noGrp="1"/>
          </p:cNvSpPr>
          <p:nvPr>
            <p:ph type="body" sz="quarter" idx="10"/>
          </p:nvPr>
        </p:nvSpPr>
        <p:spPr>
          <a:xfrm>
            <a:off x="304800" y="1143000"/>
            <a:ext cx="8534400" cy="1905000"/>
          </a:xfrm>
        </p:spPr>
        <p:txBody>
          <a:bodyPr/>
          <a:lstStyle/>
          <a:p>
            <a:pPr marL="0" lvl="0" indent="0" eaLnBrk="1" hangingPunct="1">
              <a:lnSpc>
                <a:spcPct val="110000"/>
              </a:lnSpc>
              <a:spcBef>
                <a:spcPct val="0"/>
              </a:spcBef>
              <a:buNone/>
            </a:pPr>
            <a:r>
              <a:rPr lang="en-US" kern="1200" dirty="0">
                <a:solidFill>
                  <a:srgbClr val="FFFF00"/>
                </a:solidFill>
                <a:latin typeface="Times New Roman" panose="02020603050405020304" pitchFamily="18" charset="0"/>
              </a:rPr>
              <a:t>1999 - CICCS Task Force presents recommendations to the State Board of Fire Services who agreed on the following elements:</a:t>
            </a:r>
          </a:p>
          <a:p>
            <a:pPr marL="1371600" lvl="3" indent="0" eaLnBrk="1" hangingPunct="1">
              <a:lnSpc>
                <a:spcPct val="110000"/>
              </a:lnSpc>
              <a:spcBef>
                <a:spcPct val="0"/>
              </a:spcBef>
              <a:buFontTx/>
              <a:buAutoNum type="arabicPeriod"/>
            </a:pPr>
            <a:r>
              <a:rPr lang="en-US" sz="3200" kern="1200" dirty="0">
                <a:solidFill>
                  <a:srgbClr val="FFFF00"/>
                </a:solidFill>
                <a:latin typeface="Times New Roman" panose="02020603050405020304" pitchFamily="18" charset="0"/>
              </a:rPr>
              <a:t>Voluntary Fire Department Participation</a:t>
            </a:r>
          </a:p>
          <a:p>
            <a:pPr marL="1371600" lvl="3" indent="0" eaLnBrk="1" hangingPunct="1">
              <a:lnSpc>
                <a:spcPct val="110000"/>
              </a:lnSpc>
              <a:spcBef>
                <a:spcPct val="0"/>
              </a:spcBef>
              <a:buFontTx/>
              <a:buAutoNum type="arabicPeriod"/>
            </a:pPr>
            <a:r>
              <a:rPr lang="en-US" sz="3200" kern="1200" dirty="0">
                <a:solidFill>
                  <a:srgbClr val="FFFF00"/>
                </a:solidFill>
                <a:latin typeface="Times New Roman" panose="02020603050405020304" pitchFamily="18" charset="0"/>
              </a:rPr>
              <a:t>Historical Recognition of Prior Experience</a:t>
            </a:r>
          </a:p>
          <a:p>
            <a:pPr marL="1371600" lvl="3" indent="0" eaLnBrk="1" hangingPunct="1">
              <a:lnSpc>
                <a:spcPct val="110000"/>
              </a:lnSpc>
              <a:spcBef>
                <a:spcPct val="0"/>
              </a:spcBef>
              <a:buFontTx/>
              <a:buAutoNum type="arabicPeriod"/>
            </a:pPr>
            <a:r>
              <a:rPr lang="en-US" sz="3200" kern="1200" dirty="0">
                <a:solidFill>
                  <a:srgbClr val="FFFF00"/>
                </a:solidFill>
                <a:latin typeface="Times New Roman" panose="02020603050405020304" pitchFamily="18" charset="0"/>
              </a:rPr>
              <a:t>Specific System Components</a:t>
            </a:r>
          </a:p>
          <a:p>
            <a:pPr marL="1371600" lvl="3" indent="0" eaLnBrk="1" hangingPunct="1">
              <a:lnSpc>
                <a:spcPct val="110000"/>
              </a:lnSpc>
              <a:spcBef>
                <a:spcPct val="0"/>
              </a:spcBef>
              <a:buFontTx/>
              <a:buAutoNum type="arabicPeriod"/>
            </a:pPr>
            <a:r>
              <a:rPr lang="en-US" sz="3200" kern="1200" dirty="0">
                <a:solidFill>
                  <a:srgbClr val="FFFF00"/>
                </a:solidFill>
                <a:latin typeface="Times New Roman" panose="02020603050405020304" pitchFamily="18" charset="0"/>
              </a:rPr>
              <a:t>Utilizing NWCG 310-1</a:t>
            </a:r>
          </a:p>
          <a:p>
            <a:pPr marL="0" lvl="0" indent="0" eaLnBrk="1" hangingPunct="1">
              <a:lnSpc>
                <a:spcPct val="110000"/>
              </a:lnSpc>
              <a:buNone/>
            </a:pPr>
            <a:r>
              <a:rPr lang="en-US" sz="2800" kern="1200" dirty="0">
                <a:solidFill>
                  <a:srgbClr val="FFFF00"/>
                </a:solidFill>
                <a:latin typeface="Times New Roman" panose="02020603050405020304" pitchFamily="18" charset="0"/>
              </a:rPr>
              <a:t>2000 - CICCS Adopted by SBFS and FIRESCOPE</a:t>
            </a:r>
          </a:p>
          <a:p>
            <a:pPr marL="0" lvl="0" indent="0" eaLnBrk="1" hangingPunct="1">
              <a:lnSpc>
                <a:spcPct val="110000"/>
              </a:lnSpc>
              <a:buNone/>
            </a:pPr>
            <a:r>
              <a:rPr lang="en-US" sz="2800" kern="1200" dirty="0">
                <a:solidFill>
                  <a:srgbClr val="FFFF00"/>
                </a:solidFill>
                <a:latin typeface="Times New Roman" panose="02020603050405020304" pitchFamily="18" charset="0"/>
              </a:rPr>
              <a:t>2002 - CICCS Implemented</a:t>
            </a:r>
            <a:endParaRPr lang="en-US" sz="2400" kern="12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309188879"/>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a:solidFill>
                  <a:srgbClr val="FFFF00"/>
                </a:solidFill>
              </a:rPr>
              <a:t>CICCS System Components</a:t>
            </a:r>
            <a:endParaRPr lang="en-US" dirty="0"/>
          </a:p>
        </p:txBody>
      </p:sp>
      <p:sp>
        <p:nvSpPr>
          <p:cNvPr id="4" name="Rectangle 2"/>
          <p:cNvSpPr txBox="1">
            <a:spLocks noChangeArrowheads="1"/>
          </p:cNvSpPr>
          <p:nvPr/>
        </p:nvSpPr>
        <p:spPr bwMode="auto">
          <a:xfrm>
            <a:off x="304800" y="1371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800" b="1" kern="0" smtClean="0">
                <a:solidFill>
                  <a:srgbClr val="FFFF00"/>
                </a:solidFill>
              </a:rPr>
              <a:t>Decertification / Disqualification</a:t>
            </a:r>
          </a:p>
          <a:p>
            <a:pPr eaLnBrk="1" hangingPunct="1">
              <a:defRPr/>
            </a:pPr>
            <a:r>
              <a:rPr lang="en-US" sz="2800" b="1" kern="0" smtClean="0">
                <a:solidFill>
                  <a:srgbClr val="FFFF00"/>
                </a:solidFill>
              </a:rPr>
              <a:t>Recertification</a:t>
            </a:r>
            <a:endParaRPr lang="en-US" sz="2800" kern="0" smtClean="0">
              <a:solidFill>
                <a:srgbClr val="FFFF00"/>
              </a:solidFill>
            </a:endParaRPr>
          </a:p>
          <a:p>
            <a:pPr eaLnBrk="1" hangingPunct="1">
              <a:defRPr/>
            </a:pPr>
            <a:r>
              <a:rPr lang="en-US" sz="2800" b="1" kern="0" smtClean="0">
                <a:solidFill>
                  <a:srgbClr val="FFFF00"/>
                </a:solidFill>
              </a:rPr>
              <a:t>Physical Fitness</a:t>
            </a:r>
          </a:p>
          <a:p>
            <a:pPr eaLnBrk="1" hangingPunct="1">
              <a:buFontTx/>
              <a:buNone/>
              <a:defRPr/>
            </a:pPr>
            <a:r>
              <a:rPr lang="en-US" sz="2800" b="1" kern="0" smtClean="0">
                <a:solidFill>
                  <a:srgbClr val="FFFF00"/>
                </a:solidFill>
              </a:rPr>
              <a:t>   </a:t>
            </a:r>
            <a:r>
              <a:rPr lang="en-US" sz="2800" kern="0" smtClean="0">
                <a:solidFill>
                  <a:srgbClr val="FFFF00"/>
                </a:solidFill>
              </a:rPr>
              <a:t>In an effort to ensure individual safety, CICCS recommends that all agencies consider health and fitness components that may include:</a:t>
            </a:r>
          </a:p>
          <a:p>
            <a:pPr lvl="1" eaLnBrk="1" hangingPunct="1">
              <a:defRPr/>
            </a:pPr>
            <a:r>
              <a:rPr lang="en-US" sz="2400" kern="0" smtClean="0">
                <a:solidFill>
                  <a:srgbClr val="FFFF00"/>
                </a:solidFill>
                <a:ea typeface="+mn-ea"/>
                <a:cs typeface="+mn-cs"/>
              </a:rPr>
              <a:t>Baseline Medical Evaluation</a:t>
            </a:r>
          </a:p>
          <a:p>
            <a:pPr lvl="1" eaLnBrk="1" hangingPunct="1">
              <a:defRPr/>
            </a:pPr>
            <a:r>
              <a:rPr lang="en-US" sz="2400" kern="0" smtClean="0">
                <a:solidFill>
                  <a:srgbClr val="FFFF00"/>
                </a:solidFill>
                <a:ea typeface="+mn-ea"/>
                <a:cs typeface="+mn-cs"/>
              </a:rPr>
              <a:t>A Comprehensive Wellness and Fitness Program</a:t>
            </a:r>
          </a:p>
          <a:p>
            <a:pPr lvl="1" eaLnBrk="1" hangingPunct="1">
              <a:defRPr/>
            </a:pPr>
            <a:r>
              <a:rPr lang="en-US" sz="2400" kern="0" smtClean="0">
                <a:solidFill>
                  <a:srgbClr val="FFFF00"/>
                </a:solidFill>
                <a:ea typeface="+mn-ea"/>
                <a:cs typeface="+mn-cs"/>
              </a:rPr>
              <a:t>Evaluation to determine that an individual can meet the physical demands of the position for which they are being qualified. </a:t>
            </a:r>
          </a:p>
          <a:p>
            <a:pPr lvl="1" eaLnBrk="1" hangingPunct="1">
              <a:buFontTx/>
              <a:buNone/>
              <a:defRPr/>
            </a:pPr>
            <a:endParaRPr lang="en-US" sz="2400" kern="0" smtClean="0">
              <a:solidFill>
                <a:srgbClr val="FFFF00"/>
              </a:solidFill>
              <a:ea typeface="+mn-ea"/>
              <a:cs typeface="+mn-cs"/>
            </a:endParaRPr>
          </a:p>
          <a:p>
            <a:pPr eaLnBrk="1" hangingPunct="1">
              <a:lnSpc>
                <a:spcPct val="90000"/>
              </a:lnSpc>
              <a:buFontTx/>
              <a:buNone/>
              <a:defRPr/>
            </a:pPr>
            <a:endParaRPr lang="en-US" sz="2800" kern="0" dirty="0" smtClean="0">
              <a:solidFill>
                <a:srgbClr val="FFFF00"/>
              </a:solidFill>
            </a:endParaRPr>
          </a:p>
        </p:txBody>
      </p:sp>
    </p:spTree>
    <p:extLst>
      <p:ext uri="{BB962C8B-B14F-4D97-AF65-F5344CB8AC3E}">
        <p14:creationId xmlns:p14="http://schemas.microsoft.com/office/powerpoint/2010/main" val="163944556"/>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3446"/>
            <a:ext cx="8763000" cy="1470025"/>
          </a:xfrm>
        </p:spPr>
        <p:txBody>
          <a:bodyPr/>
          <a:lstStyle/>
          <a:p>
            <a:r>
              <a:rPr lang="en-US" sz="3200" dirty="0">
                <a:solidFill>
                  <a:srgbClr val="FFFF00"/>
                </a:solidFill>
              </a:rPr>
              <a:t>Op Area, Regional, State Peer Review Committee Membership</a:t>
            </a:r>
            <a:endParaRPr lang="en-US" dirty="0"/>
          </a:p>
        </p:txBody>
      </p:sp>
      <p:sp>
        <p:nvSpPr>
          <p:cNvPr id="4" name="Rectangle 3"/>
          <p:cNvSpPr>
            <a:spLocks noGrp="1" noChangeArrowheads="1"/>
          </p:cNvSpPr>
          <p:nvPr>
            <p:ph type="subTitle" idx="1"/>
          </p:nvPr>
        </p:nvSpPr>
        <p:spPr>
          <a:xfrm>
            <a:off x="685800" y="1676400"/>
            <a:ext cx="7620000" cy="1752600"/>
          </a:xfrm>
          <a:noFill/>
        </p:spPr>
        <p:txBody>
          <a:bodyPr lIns="92075" tIns="46038" rIns="92075" bIns="46038"/>
          <a:lstStyle/>
          <a:p>
            <a:pPr algn="l" eaLnBrk="1" hangingPunct="1">
              <a:lnSpc>
                <a:spcPct val="90000"/>
              </a:lnSpc>
              <a:buFontTx/>
              <a:buChar char="•"/>
            </a:pPr>
            <a:r>
              <a:rPr lang="en-US" sz="2400" dirty="0" smtClean="0">
                <a:solidFill>
                  <a:srgbClr val="FFFF00"/>
                </a:solidFill>
              </a:rPr>
              <a:t>City Fire Department</a:t>
            </a:r>
          </a:p>
          <a:p>
            <a:pPr algn="l" eaLnBrk="1" hangingPunct="1">
              <a:lnSpc>
                <a:spcPct val="90000"/>
              </a:lnSpc>
              <a:buFontTx/>
              <a:buChar char="•"/>
            </a:pPr>
            <a:r>
              <a:rPr lang="en-US" sz="2400" dirty="0" smtClean="0">
                <a:solidFill>
                  <a:srgbClr val="FFFF00"/>
                </a:solidFill>
              </a:rPr>
              <a:t>Metro Fire Department</a:t>
            </a:r>
          </a:p>
          <a:p>
            <a:pPr algn="l" eaLnBrk="1" hangingPunct="1">
              <a:lnSpc>
                <a:spcPct val="90000"/>
              </a:lnSpc>
              <a:buFontTx/>
              <a:buChar char="•"/>
            </a:pPr>
            <a:r>
              <a:rPr lang="en-US" sz="2400" dirty="0" smtClean="0">
                <a:solidFill>
                  <a:srgbClr val="FFFF00"/>
                </a:solidFill>
              </a:rPr>
              <a:t>Fire Protection District</a:t>
            </a:r>
          </a:p>
          <a:p>
            <a:pPr algn="l" eaLnBrk="1" hangingPunct="1">
              <a:lnSpc>
                <a:spcPct val="90000"/>
              </a:lnSpc>
              <a:buFontTx/>
              <a:buChar char="•"/>
            </a:pPr>
            <a:r>
              <a:rPr lang="en-US" sz="2400" dirty="0" smtClean="0">
                <a:solidFill>
                  <a:srgbClr val="FFFF00"/>
                </a:solidFill>
              </a:rPr>
              <a:t>CAL FIRE</a:t>
            </a:r>
          </a:p>
          <a:p>
            <a:pPr algn="l" eaLnBrk="1" hangingPunct="1">
              <a:lnSpc>
                <a:spcPct val="90000"/>
              </a:lnSpc>
              <a:buFontTx/>
              <a:buChar char="•"/>
            </a:pPr>
            <a:r>
              <a:rPr lang="en-US" sz="2400" dirty="0" smtClean="0">
                <a:solidFill>
                  <a:srgbClr val="FFFF00"/>
                </a:solidFill>
              </a:rPr>
              <a:t>Cal EMA Fire &amp; Rescue</a:t>
            </a:r>
          </a:p>
          <a:p>
            <a:pPr algn="l" eaLnBrk="1" hangingPunct="1">
              <a:lnSpc>
                <a:spcPct val="90000"/>
              </a:lnSpc>
              <a:buFontTx/>
              <a:buChar char="•"/>
            </a:pPr>
            <a:r>
              <a:rPr lang="en-US" sz="2400" dirty="0" smtClean="0">
                <a:solidFill>
                  <a:srgbClr val="FFFF00"/>
                </a:solidFill>
              </a:rPr>
              <a:t>Contract County</a:t>
            </a:r>
          </a:p>
          <a:p>
            <a:pPr algn="l" eaLnBrk="1" hangingPunct="1">
              <a:lnSpc>
                <a:spcPct val="90000"/>
              </a:lnSpc>
              <a:buFontTx/>
              <a:buChar char="•"/>
            </a:pPr>
            <a:r>
              <a:rPr lang="en-US" sz="2400" dirty="0" smtClean="0">
                <a:solidFill>
                  <a:srgbClr val="FFFF00"/>
                </a:solidFill>
              </a:rPr>
              <a:t>Federal </a:t>
            </a:r>
            <a:r>
              <a:rPr lang="en-US" sz="2400" dirty="0" err="1" smtClean="0">
                <a:solidFill>
                  <a:srgbClr val="FFFF00"/>
                </a:solidFill>
              </a:rPr>
              <a:t>Wildland</a:t>
            </a:r>
            <a:r>
              <a:rPr lang="en-US" sz="2400" dirty="0" smtClean="0">
                <a:solidFill>
                  <a:srgbClr val="FFFF00"/>
                </a:solidFill>
              </a:rPr>
              <a:t> Fire Agency</a:t>
            </a:r>
          </a:p>
          <a:p>
            <a:pPr algn="l" eaLnBrk="1" hangingPunct="1">
              <a:lnSpc>
                <a:spcPct val="90000"/>
              </a:lnSpc>
              <a:buFontTx/>
              <a:buChar char="•"/>
            </a:pPr>
            <a:r>
              <a:rPr lang="en-US" sz="2400" dirty="0" smtClean="0">
                <a:solidFill>
                  <a:srgbClr val="FFFF00"/>
                </a:solidFill>
              </a:rPr>
              <a:t>Federal Military Fire Agency</a:t>
            </a:r>
          </a:p>
          <a:p>
            <a:pPr algn="l" eaLnBrk="1" hangingPunct="1">
              <a:lnSpc>
                <a:spcPct val="90000"/>
              </a:lnSpc>
              <a:buFontTx/>
              <a:buChar char="•"/>
            </a:pPr>
            <a:r>
              <a:rPr lang="en-US" sz="2400" dirty="0" smtClean="0">
                <a:solidFill>
                  <a:srgbClr val="FFFF00"/>
                </a:solidFill>
              </a:rPr>
              <a:t>Tribal Fire Agency</a:t>
            </a:r>
          </a:p>
          <a:p>
            <a:pPr algn="l" eaLnBrk="1" hangingPunct="1">
              <a:lnSpc>
                <a:spcPct val="90000"/>
              </a:lnSpc>
              <a:buFontTx/>
              <a:buChar char="•"/>
            </a:pPr>
            <a:r>
              <a:rPr lang="en-US" sz="2400" dirty="0" smtClean="0">
                <a:solidFill>
                  <a:srgbClr val="FFFF00"/>
                </a:solidFill>
              </a:rPr>
              <a:t>Labor Organization</a:t>
            </a:r>
          </a:p>
          <a:p>
            <a:pPr algn="l" eaLnBrk="1" hangingPunct="1">
              <a:lnSpc>
                <a:spcPct val="90000"/>
              </a:lnSpc>
              <a:buFontTx/>
              <a:buChar char="•"/>
            </a:pPr>
            <a:r>
              <a:rPr lang="en-US" sz="2400" dirty="0" smtClean="0">
                <a:solidFill>
                  <a:srgbClr val="FFFF00"/>
                </a:solidFill>
              </a:rPr>
              <a:t>Independent Volunteer Fire Department</a:t>
            </a:r>
          </a:p>
          <a:p>
            <a:pPr algn="l" eaLnBrk="1" hangingPunct="1">
              <a:lnSpc>
                <a:spcPct val="90000"/>
              </a:lnSpc>
              <a:buFontTx/>
              <a:buChar char="•"/>
            </a:pPr>
            <a:r>
              <a:rPr lang="en-US" sz="2400" dirty="0" smtClean="0">
                <a:solidFill>
                  <a:srgbClr val="FFFF00"/>
                </a:solidFill>
              </a:rPr>
              <a:t>Qualified ICS Training Specialist (From any fire agency)</a:t>
            </a:r>
          </a:p>
          <a:p>
            <a:pPr algn="l" eaLnBrk="1" hangingPunct="1">
              <a:lnSpc>
                <a:spcPct val="90000"/>
              </a:lnSpc>
              <a:buSzPct val="75000"/>
              <a:buFontTx/>
              <a:buChar char="•"/>
            </a:pPr>
            <a:r>
              <a:rPr lang="en-US" sz="2400" dirty="0" smtClean="0">
                <a:solidFill>
                  <a:srgbClr val="FFFF00"/>
                </a:solidFill>
              </a:rPr>
              <a:t> Community College</a:t>
            </a:r>
          </a:p>
        </p:txBody>
      </p:sp>
    </p:spTree>
    <p:extLst>
      <p:ext uri="{BB962C8B-B14F-4D97-AF65-F5344CB8AC3E}">
        <p14:creationId xmlns:p14="http://schemas.microsoft.com/office/powerpoint/2010/main" val="867845232"/>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2000" y="-98425"/>
            <a:ext cx="7772400" cy="1470025"/>
          </a:xfrm>
          <a:noFill/>
        </p:spPr>
        <p:txBody>
          <a:bodyPr lIns="92075" tIns="46038" rIns="92075" bIns="46038"/>
          <a:lstStyle/>
          <a:p>
            <a:pPr eaLnBrk="1" hangingPunct="1"/>
            <a:r>
              <a:rPr lang="en-US" dirty="0" smtClean="0">
                <a:solidFill>
                  <a:srgbClr val="FFFF00"/>
                </a:solidFill>
              </a:rPr>
              <a:t>PEER REVIEW LEVELS</a:t>
            </a:r>
            <a:endParaRPr lang="en-US" sz="5400" b="1" u="sng" dirty="0" smtClean="0"/>
          </a:p>
        </p:txBody>
      </p:sp>
      <p:sp>
        <p:nvSpPr>
          <p:cNvPr id="8" name="Rectangle 3"/>
          <p:cNvSpPr>
            <a:spLocks noGrp="1" noChangeArrowheads="1"/>
          </p:cNvSpPr>
          <p:nvPr>
            <p:ph type="subTitle" idx="1"/>
          </p:nvPr>
        </p:nvSpPr>
        <p:spPr>
          <a:xfrm>
            <a:off x="457200" y="1371600"/>
            <a:ext cx="8229600" cy="1600200"/>
          </a:xfrm>
          <a:noFill/>
        </p:spPr>
        <p:txBody>
          <a:bodyPr lIns="92075" tIns="46038" rIns="92075" bIns="46038"/>
          <a:lstStyle/>
          <a:p>
            <a:pPr algn="l" eaLnBrk="1" hangingPunct="1">
              <a:lnSpc>
                <a:spcPct val="90000"/>
              </a:lnSpc>
            </a:pPr>
            <a:r>
              <a:rPr lang="en-US" sz="2800" b="1" u="sng" dirty="0" smtClean="0">
                <a:solidFill>
                  <a:srgbClr val="FFFF00"/>
                </a:solidFill>
              </a:rPr>
              <a:t>Local-Department/Agency </a:t>
            </a:r>
          </a:p>
          <a:p>
            <a:pPr algn="l" eaLnBrk="1" hangingPunct="1">
              <a:lnSpc>
                <a:spcPct val="90000"/>
              </a:lnSpc>
            </a:pPr>
            <a:r>
              <a:rPr lang="en-US" sz="2800" dirty="0" smtClean="0">
                <a:solidFill>
                  <a:srgbClr val="FFFF00"/>
                </a:solidFill>
              </a:rPr>
              <a:t>Fire Chief Authorization</a:t>
            </a:r>
            <a:endParaRPr lang="en-US" sz="2800" b="1" u="sng" dirty="0" smtClean="0">
              <a:solidFill>
                <a:srgbClr val="FFFF00"/>
              </a:solidFill>
            </a:endParaRPr>
          </a:p>
          <a:p>
            <a:pPr algn="l" eaLnBrk="1" hangingPunct="1">
              <a:lnSpc>
                <a:spcPct val="150000"/>
              </a:lnSpc>
            </a:pPr>
            <a:r>
              <a:rPr lang="en-US" sz="2400" dirty="0" smtClean="0">
                <a:solidFill>
                  <a:srgbClr val="FFFF00"/>
                </a:solidFill>
              </a:rPr>
              <a:t>FFT2, FFT1, ENGB, CRWB, ICT4, ICT5, FEMT, EMTP, AREP</a:t>
            </a:r>
          </a:p>
        </p:txBody>
      </p:sp>
      <p:sp>
        <p:nvSpPr>
          <p:cNvPr id="9" name="Rectangle 4"/>
          <p:cNvSpPr>
            <a:spLocks noChangeArrowheads="1"/>
          </p:cNvSpPr>
          <p:nvPr/>
        </p:nvSpPr>
        <p:spPr bwMode="auto">
          <a:xfrm>
            <a:off x="838200" y="3124200"/>
            <a:ext cx="4648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a:lnSpc>
                <a:spcPct val="90000"/>
              </a:lnSpc>
              <a:spcBef>
                <a:spcPct val="20000"/>
              </a:spcBef>
              <a:buClr>
                <a:srgbClr val="FFFF00"/>
              </a:buClr>
              <a:buFont typeface="Wingdings" panose="05000000000000000000" pitchFamily="2" charset="2"/>
              <a:buNone/>
            </a:pPr>
            <a:r>
              <a:rPr lang="en-US" sz="3200" u="sng"/>
              <a:t> </a:t>
            </a:r>
            <a:r>
              <a:rPr lang="en-US" sz="2800" b="1" u="sng"/>
              <a:t>Operational Area</a:t>
            </a:r>
            <a:r>
              <a:rPr lang="en-US" sz="2800" b="1" i="1">
                <a:latin typeface="Arial" panose="020B0604020202020204" pitchFamily="34" charset="0"/>
              </a:rPr>
              <a:t> </a:t>
            </a:r>
          </a:p>
          <a:p>
            <a:pPr>
              <a:lnSpc>
                <a:spcPct val="90000"/>
              </a:lnSpc>
              <a:spcBef>
                <a:spcPct val="20000"/>
              </a:spcBef>
              <a:buClr>
                <a:srgbClr val="FFFF00"/>
              </a:buClr>
            </a:pPr>
            <a:r>
              <a:rPr lang="en-US" sz="2400"/>
              <a:t>ICS 200 and 300 Level Positions</a:t>
            </a:r>
          </a:p>
        </p:txBody>
      </p:sp>
      <p:sp>
        <p:nvSpPr>
          <p:cNvPr id="11" name="Text Box 7"/>
          <p:cNvSpPr txBox="1">
            <a:spLocks noChangeArrowheads="1"/>
          </p:cNvSpPr>
          <p:nvPr/>
        </p:nvSpPr>
        <p:spPr bwMode="auto">
          <a:xfrm>
            <a:off x="1600200" y="4191000"/>
            <a:ext cx="67214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a:lnSpc>
                <a:spcPct val="90000"/>
              </a:lnSpc>
              <a:spcBef>
                <a:spcPct val="20000"/>
              </a:spcBef>
              <a:buClr>
                <a:srgbClr val="FFFF00"/>
              </a:buClr>
              <a:buFont typeface="Wingdings" panose="05000000000000000000" pitchFamily="2" charset="2"/>
              <a:buNone/>
            </a:pPr>
            <a:r>
              <a:rPr lang="en-US" sz="3200" b="1" u="sng"/>
              <a:t> </a:t>
            </a:r>
            <a:r>
              <a:rPr lang="en-US" sz="2800" b="1" u="sng"/>
              <a:t>Regions</a:t>
            </a:r>
            <a:r>
              <a:rPr lang="en-US" sz="2400" b="1" i="1">
                <a:latin typeface="Arial" panose="020B0604020202020204" pitchFamily="34" charset="0"/>
              </a:rPr>
              <a:t> </a:t>
            </a:r>
          </a:p>
          <a:p>
            <a:pPr>
              <a:lnSpc>
                <a:spcPct val="90000"/>
              </a:lnSpc>
              <a:spcBef>
                <a:spcPct val="20000"/>
              </a:spcBef>
            </a:pPr>
            <a:r>
              <a:rPr lang="en-US" sz="2400"/>
              <a:t>ICS 300 and 400 Level Positions</a:t>
            </a:r>
            <a:r>
              <a:rPr lang="en-US" sz="2400" b="1" i="1"/>
              <a:t> </a:t>
            </a:r>
          </a:p>
        </p:txBody>
      </p:sp>
      <p:sp>
        <p:nvSpPr>
          <p:cNvPr id="10" name="Rectangle 5"/>
          <p:cNvSpPr>
            <a:spLocks noChangeArrowheads="1"/>
          </p:cNvSpPr>
          <p:nvPr/>
        </p:nvSpPr>
        <p:spPr bwMode="auto">
          <a:xfrm>
            <a:off x="2438400" y="5410200"/>
            <a:ext cx="67056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a:lnSpc>
                <a:spcPct val="90000"/>
              </a:lnSpc>
              <a:spcBef>
                <a:spcPct val="20000"/>
              </a:spcBef>
              <a:buClr>
                <a:srgbClr val="FFFF00"/>
              </a:buClr>
            </a:pPr>
            <a:r>
              <a:rPr lang="en-US" sz="2800" b="1" u="sng"/>
              <a:t>CICCS Task Force - (PACE V)</a:t>
            </a:r>
          </a:p>
          <a:p>
            <a:pPr>
              <a:lnSpc>
                <a:spcPct val="90000"/>
              </a:lnSpc>
              <a:spcBef>
                <a:spcPct val="20000"/>
              </a:spcBef>
              <a:buClr>
                <a:srgbClr val="FFFF00"/>
              </a:buClr>
            </a:pPr>
            <a:r>
              <a:rPr lang="en-US" sz="2400"/>
              <a:t>500, 600, and unique positions</a:t>
            </a:r>
          </a:p>
          <a:p>
            <a:pPr>
              <a:lnSpc>
                <a:spcPct val="90000"/>
              </a:lnSpc>
              <a:spcBef>
                <a:spcPct val="20000"/>
              </a:spcBef>
              <a:buClr>
                <a:srgbClr val="FFFF00"/>
              </a:buClr>
            </a:pPr>
            <a:endParaRPr lang="en-US" sz="2400" u="sng"/>
          </a:p>
          <a:p>
            <a:pPr>
              <a:lnSpc>
                <a:spcPct val="90000"/>
              </a:lnSpc>
              <a:spcBef>
                <a:spcPct val="20000"/>
              </a:spcBef>
              <a:buClr>
                <a:srgbClr val="FFFF00"/>
              </a:buClr>
            </a:pPr>
            <a:endParaRPr lang="en-US" sz="2400" u="sng"/>
          </a:p>
        </p:txBody>
      </p:sp>
    </p:spTree>
    <p:extLst>
      <p:ext uri="{BB962C8B-B14F-4D97-AF65-F5344CB8AC3E}">
        <p14:creationId xmlns:p14="http://schemas.microsoft.com/office/powerpoint/2010/main" val="1163292333"/>
      </p:ext>
    </p:extLst>
  </p:cSld>
  <p:clrMapOvr>
    <a:overrideClrMapping bg1="lt1" tx1="dk1" bg2="lt2" tx2="dk2" accent1="accent1" accent2="accent2" accent3="accent3" accent4="accent4" accent5="accent5" accent6="accent6" hlink="hlink" folHlink="folHlink"/>
  </p:clrMapOvr>
  <p:transition advClick="0" advTm="2000"/>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42069"/>
            <a:ext cx="8686800" cy="1143000"/>
          </a:xfrm>
        </p:spPr>
        <p:txBody>
          <a:bodyPr/>
          <a:lstStyle/>
          <a:p>
            <a:pPr lvl="0" eaLnBrk="1" hangingPunct="1"/>
            <a:r>
              <a:rPr lang="en-US" kern="1200" dirty="0">
                <a:solidFill>
                  <a:srgbClr val="FFFF00"/>
                </a:solidFill>
                <a:latin typeface="Times New Roman" panose="02020603050405020304" pitchFamily="18" charset="0"/>
              </a:rPr>
              <a:t>Peer Review Comm. Responsibilities</a:t>
            </a:r>
          </a:p>
        </p:txBody>
      </p:sp>
      <p:sp>
        <p:nvSpPr>
          <p:cNvPr id="34821" name="TextBox 5"/>
          <p:cNvSpPr txBox="1">
            <a:spLocks noChangeArrowheads="1"/>
          </p:cNvSpPr>
          <p:nvPr/>
        </p:nvSpPr>
        <p:spPr bwMode="auto">
          <a:xfrm>
            <a:off x="228600" y="1371600"/>
            <a:ext cx="8763000"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buFont typeface="Arial" panose="020B0604020202020204" pitchFamily="34" charset="0"/>
              <a:buChar char="•"/>
            </a:pPr>
            <a:r>
              <a:rPr lang="en-US" sz="2800"/>
              <a:t> Each Committee will meet at least annually</a:t>
            </a:r>
          </a:p>
          <a:p>
            <a:pPr eaLnBrk="1" hangingPunct="1"/>
            <a:endParaRPr lang="en-US" sz="900"/>
          </a:p>
          <a:p>
            <a:pPr eaLnBrk="1" hangingPunct="1">
              <a:buFont typeface="Arial" panose="020B0604020202020204" pitchFamily="34" charset="0"/>
              <a:buChar char="•"/>
            </a:pPr>
            <a:r>
              <a:rPr lang="en-US" sz="2800"/>
              <a:t>Committee can not be less restrictive than this document.</a:t>
            </a:r>
          </a:p>
          <a:p>
            <a:pPr eaLnBrk="1" hangingPunct="1"/>
            <a:endParaRPr lang="en-US" sz="900"/>
          </a:p>
          <a:p>
            <a:pPr eaLnBrk="1" hangingPunct="1">
              <a:buFont typeface="Arial" panose="020B0604020202020204" pitchFamily="34" charset="0"/>
              <a:buChar char="•"/>
            </a:pPr>
            <a:r>
              <a:rPr lang="en-US" sz="2800"/>
              <a:t>Operational Area Chiefs can require additional training and experience.</a:t>
            </a:r>
          </a:p>
          <a:p>
            <a:pPr eaLnBrk="1" hangingPunct="1"/>
            <a:endParaRPr lang="en-US" sz="900"/>
          </a:p>
          <a:p>
            <a:pPr eaLnBrk="1" hangingPunct="1">
              <a:buFont typeface="Arial" panose="020B0604020202020204" pitchFamily="34" charset="0"/>
              <a:buChar char="•"/>
            </a:pPr>
            <a:r>
              <a:rPr lang="en-US" sz="2800"/>
              <a:t>Can require trainee applications to be reviewed prior to    entry into ROSS</a:t>
            </a:r>
          </a:p>
          <a:p>
            <a:pPr eaLnBrk="1" hangingPunct="1"/>
            <a:endParaRPr lang="en-US" sz="900"/>
          </a:p>
          <a:p>
            <a:pPr eaLnBrk="1" hangingPunct="1">
              <a:buFont typeface="Arial" panose="020B0604020202020204" pitchFamily="34" charset="0"/>
              <a:buChar char="•"/>
            </a:pPr>
            <a:r>
              <a:rPr lang="en-US" sz="2800"/>
              <a:t>Committee shall conduct an annual audit of ROSS</a:t>
            </a:r>
          </a:p>
          <a:p>
            <a:pPr eaLnBrk="1" hangingPunct="1">
              <a:buFont typeface="Arial" panose="020B0604020202020204" pitchFamily="34" charset="0"/>
              <a:buChar char="•"/>
            </a:pPr>
            <a:endParaRPr lang="en-US" sz="900"/>
          </a:p>
          <a:p>
            <a:pPr eaLnBrk="1" hangingPunct="1">
              <a:buFont typeface="Arial" panose="020B0604020202020204" pitchFamily="34" charset="0"/>
              <a:buChar char="•"/>
            </a:pPr>
            <a:r>
              <a:rPr lang="en-US" sz="2800"/>
              <a:t>Each Peer Review Committee shall submit their membership roster to the CICCS TF through their EMA Regional Chief </a:t>
            </a:r>
          </a:p>
          <a:p>
            <a:pPr eaLnBrk="1" hangingPunct="1">
              <a:buFont typeface="Arial" panose="020B0604020202020204" pitchFamily="34" charset="0"/>
              <a:buChar char="•"/>
            </a:pPr>
            <a:endParaRPr lang="en-US" sz="2800"/>
          </a:p>
          <a:p>
            <a:pPr eaLnBrk="1" hangingPunct="1">
              <a:buFont typeface="Arial" panose="020B0604020202020204" pitchFamily="34" charset="0"/>
              <a:buChar char="•"/>
            </a:pPr>
            <a:endParaRPr lang="en-US" sz="2800"/>
          </a:p>
        </p:txBody>
      </p:sp>
    </p:spTree>
  </p:cSld>
  <p:clrMapOvr>
    <a:masterClrMapping/>
  </p:clrMapOvr>
  <p:transition advClick="0" advTm="2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869" y="151606"/>
            <a:ext cx="8296424" cy="1143000"/>
          </a:xfrm>
        </p:spPr>
        <p:txBody>
          <a:bodyPr/>
          <a:lstStyle/>
          <a:p>
            <a:pPr lvl="0" eaLnBrk="1" hangingPunct="1"/>
            <a:r>
              <a:rPr lang="en-US" kern="1200" dirty="0">
                <a:solidFill>
                  <a:srgbClr val="FFFF00"/>
                </a:solidFill>
                <a:latin typeface="Times New Roman" panose="02020603050405020304" pitchFamily="18" charset="0"/>
              </a:rPr>
              <a:t>Sponsoring Department/Agency</a:t>
            </a:r>
            <a:br>
              <a:rPr lang="en-US" kern="1200" dirty="0">
                <a:solidFill>
                  <a:srgbClr val="FFFF00"/>
                </a:solidFill>
                <a:latin typeface="Times New Roman" panose="02020603050405020304" pitchFamily="18" charset="0"/>
              </a:rPr>
            </a:br>
            <a:r>
              <a:rPr lang="en-US" kern="1200" dirty="0" smtClean="0">
                <a:solidFill>
                  <a:srgbClr val="FFFF00"/>
                </a:solidFill>
                <a:latin typeface="Times New Roman" panose="02020603050405020304" pitchFamily="18" charset="0"/>
              </a:rPr>
              <a:t>Peer </a:t>
            </a:r>
            <a:r>
              <a:rPr lang="en-US" kern="1200" dirty="0">
                <a:solidFill>
                  <a:srgbClr val="FFFF00"/>
                </a:solidFill>
                <a:latin typeface="Times New Roman" panose="02020603050405020304" pitchFamily="18" charset="0"/>
              </a:rPr>
              <a:t>Review </a:t>
            </a:r>
          </a:p>
        </p:txBody>
      </p:sp>
      <p:graphicFrame>
        <p:nvGraphicFramePr>
          <p:cNvPr id="7" name="Table 6" title="Sponsoring Department/Agency Peer Review"/>
          <p:cNvGraphicFramePr>
            <a:graphicFrameLocks noGrp="1"/>
          </p:cNvGraphicFramePr>
          <p:nvPr>
            <p:extLst>
              <p:ext uri="{D42A27DB-BD31-4B8C-83A1-F6EECF244321}">
                <p14:modId xmlns:p14="http://schemas.microsoft.com/office/powerpoint/2010/main" val="2668372925"/>
              </p:ext>
            </p:extLst>
          </p:nvPr>
        </p:nvGraphicFramePr>
        <p:xfrm>
          <a:off x="152400" y="1447800"/>
          <a:ext cx="8763000" cy="4937124"/>
        </p:xfrm>
        <a:graphic>
          <a:graphicData uri="http://schemas.openxmlformats.org/drawingml/2006/table">
            <a:tbl>
              <a:tblPr firstRow="1"/>
              <a:tblGrid>
                <a:gridCol w="4381500"/>
                <a:gridCol w="4381500"/>
              </a:tblGrid>
              <a:tr h="2351247">
                <a:tc gridSpan="2">
                  <a:txBody>
                    <a:bodyPr/>
                    <a:lstStyle/>
                    <a:p>
                      <a:pPr marL="0" marR="0" algn="ctr">
                        <a:spcBef>
                          <a:spcPts val="0"/>
                        </a:spcBef>
                        <a:spcAft>
                          <a:spcPts val="0"/>
                        </a:spcAft>
                      </a:pPr>
                      <a:r>
                        <a:rPr lang="en-US" sz="2800" b="1" dirty="0">
                          <a:solidFill>
                            <a:srgbClr val="FFFF00"/>
                          </a:solidFill>
                          <a:latin typeface="Arial"/>
                          <a:ea typeface="Times New Roman"/>
                        </a:rPr>
                        <a:t>The sponsoring Department/Agency will be responsible for the review, Certification and Qualification of the following positions:</a:t>
                      </a:r>
                      <a:endParaRPr lang="en-US" sz="2800" dirty="0">
                        <a:solidFill>
                          <a:srgbClr val="FFFF00"/>
                        </a:solidFill>
                        <a:latin typeface="Times New Roman"/>
                        <a:ea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dirty="0"/>
                    </a:p>
                  </a:txBody>
                  <a:tcPr/>
                </a:tc>
              </a:tr>
              <a:tr h="1009086">
                <a:tc>
                  <a:txBody>
                    <a:bodyPr/>
                    <a:lstStyle/>
                    <a:p>
                      <a:pPr marL="342900" marR="0" lvl="0" indent="-342900">
                        <a:spcBef>
                          <a:spcPts val="0"/>
                        </a:spcBef>
                        <a:spcAft>
                          <a:spcPts val="0"/>
                        </a:spcAft>
                        <a:buFont typeface="Symbol"/>
                        <a:buChar char=""/>
                        <a:tabLst>
                          <a:tab pos="457200" algn="l"/>
                        </a:tabLst>
                      </a:pPr>
                      <a:r>
                        <a:rPr lang="en-US" sz="2800" dirty="0">
                          <a:solidFill>
                            <a:srgbClr val="FFFF00"/>
                          </a:solidFill>
                          <a:latin typeface="Arial"/>
                          <a:ea typeface="Times New Roman"/>
                        </a:rPr>
                        <a:t>Crew Boss (CRWB)</a:t>
                      </a:r>
                      <a:endParaRPr lang="en-US" sz="2800" dirty="0">
                        <a:solidFill>
                          <a:srgbClr val="FFFF00"/>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marL="342900" marR="0" lvl="0" indent="-342900">
                        <a:spcBef>
                          <a:spcPts val="0"/>
                        </a:spcBef>
                        <a:spcAft>
                          <a:spcPts val="0"/>
                        </a:spcAft>
                        <a:buFont typeface="Symbol"/>
                        <a:buChar char=""/>
                        <a:tabLst>
                          <a:tab pos="457200" algn="l"/>
                        </a:tabLst>
                      </a:pPr>
                      <a:r>
                        <a:rPr lang="en-US" sz="2800" dirty="0">
                          <a:solidFill>
                            <a:srgbClr val="FFFF00"/>
                          </a:solidFill>
                          <a:latin typeface="Arial"/>
                          <a:ea typeface="Times New Roman"/>
                        </a:rPr>
                        <a:t>Incident Commander Type 4 (ICT4)</a:t>
                      </a:r>
                      <a:endParaRPr lang="en-US" sz="2800" dirty="0">
                        <a:solidFill>
                          <a:srgbClr val="FFFF00"/>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r>
              <a:tr h="1009086">
                <a:tc>
                  <a:txBody>
                    <a:bodyPr/>
                    <a:lstStyle/>
                    <a:p>
                      <a:pPr marL="342900" marR="0" lvl="0" indent="-342900">
                        <a:spcBef>
                          <a:spcPts val="0"/>
                        </a:spcBef>
                        <a:spcAft>
                          <a:spcPts val="0"/>
                        </a:spcAft>
                        <a:buFont typeface="Symbol"/>
                        <a:buChar char=""/>
                        <a:tabLst>
                          <a:tab pos="457200" algn="l"/>
                        </a:tabLst>
                      </a:pPr>
                      <a:r>
                        <a:rPr lang="en-US" sz="2800" dirty="0">
                          <a:solidFill>
                            <a:srgbClr val="FFFF00"/>
                          </a:solidFill>
                          <a:latin typeface="Arial"/>
                          <a:ea typeface="Times New Roman"/>
                        </a:rPr>
                        <a:t>Engine Boss (ENGB)</a:t>
                      </a:r>
                      <a:endParaRPr lang="en-US" sz="2800" dirty="0">
                        <a:solidFill>
                          <a:srgbClr val="FFFF00"/>
                        </a:solidFill>
                        <a:latin typeface="Times New Roman"/>
                        <a:ea typeface="Times New Roman"/>
                      </a:endParaRPr>
                    </a:p>
                  </a:txBody>
                  <a:tcPr marL="68580" marR="68580" marT="0" marB="0">
                    <a:lnL>
                      <a:noFill/>
                    </a:lnL>
                    <a:lnR>
                      <a:noFill/>
                    </a:lnR>
                    <a:lnT>
                      <a:noFill/>
                    </a:lnT>
                    <a:lnB>
                      <a:noFill/>
                    </a:lnB>
                  </a:tcPr>
                </a:tc>
                <a:tc>
                  <a:txBody>
                    <a:bodyPr/>
                    <a:lstStyle/>
                    <a:p>
                      <a:pPr marL="342900" marR="0" lvl="0" indent="-342900">
                        <a:spcBef>
                          <a:spcPts val="0"/>
                        </a:spcBef>
                        <a:spcAft>
                          <a:spcPts val="0"/>
                        </a:spcAft>
                        <a:buFont typeface="Symbol"/>
                        <a:buChar char=""/>
                        <a:tabLst>
                          <a:tab pos="457200" algn="l"/>
                        </a:tabLst>
                      </a:pPr>
                      <a:r>
                        <a:rPr lang="en-US" sz="2800" dirty="0">
                          <a:solidFill>
                            <a:srgbClr val="FFFF00"/>
                          </a:solidFill>
                          <a:latin typeface="Arial"/>
                          <a:ea typeface="Times New Roman"/>
                        </a:rPr>
                        <a:t>Incident Commander Type 5 (ICT5)</a:t>
                      </a:r>
                      <a:endParaRPr lang="en-US" sz="2800" dirty="0">
                        <a:solidFill>
                          <a:srgbClr val="FFFF00"/>
                        </a:solidFill>
                        <a:latin typeface="Times New Roman"/>
                        <a:ea typeface="Times New Roman"/>
                      </a:endParaRPr>
                    </a:p>
                  </a:txBody>
                  <a:tcPr marL="68580" marR="68580" marT="0" marB="0">
                    <a:lnL>
                      <a:noFill/>
                    </a:lnL>
                    <a:lnR>
                      <a:noFill/>
                    </a:lnR>
                    <a:lnT>
                      <a:noFill/>
                    </a:lnT>
                    <a:lnB>
                      <a:noFill/>
                    </a:lnB>
                  </a:tcPr>
                </a:tc>
              </a:tr>
              <a:tr h="567705">
                <a:tc>
                  <a:txBody>
                    <a:bodyPr/>
                    <a:lstStyle/>
                    <a:p>
                      <a:pPr marL="342900" marR="0" lvl="0" indent="-342900">
                        <a:spcBef>
                          <a:spcPts val="0"/>
                        </a:spcBef>
                        <a:spcAft>
                          <a:spcPts val="0"/>
                        </a:spcAft>
                        <a:buFont typeface="Symbol"/>
                        <a:buChar char=""/>
                        <a:tabLst>
                          <a:tab pos="457200" algn="l"/>
                        </a:tabLst>
                      </a:pPr>
                      <a:r>
                        <a:rPr lang="en-US" sz="2800" dirty="0">
                          <a:solidFill>
                            <a:srgbClr val="FFFF00"/>
                          </a:solidFill>
                          <a:latin typeface="Arial"/>
                          <a:ea typeface="Times New Roman"/>
                        </a:rPr>
                        <a:t>Firefighter 1 (FFT1)</a:t>
                      </a:r>
                      <a:endParaRPr lang="en-US" sz="2800" dirty="0">
                        <a:solidFill>
                          <a:srgbClr val="FFFF00"/>
                        </a:solidFill>
                        <a:latin typeface="Times New Roman"/>
                        <a:ea typeface="Times New Roman"/>
                      </a:endParaRPr>
                    </a:p>
                  </a:txBody>
                  <a:tcPr marL="68580" marR="68580" marT="0" marB="0">
                    <a:lnL>
                      <a:noFill/>
                    </a:lnL>
                    <a:lnR>
                      <a:noFill/>
                    </a:lnR>
                    <a:lnT>
                      <a:noFill/>
                    </a:lnT>
                    <a:lnB>
                      <a:noFill/>
                    </a:lnB>
                  </a:tcPr>
                </a:tc>
                <a:tc>
                  <a:txBody>
                    <a:bodyPr/>
                    <a:lstStyle/>
                    <a:p>
                      <a:pPr marL="228600" marR="0">
                        <a:spcBef>
                          <a:spcPts val="0"/>
                        </a:spcBef>
                        <a:spcAft>
                          <a:spcPts val="0"/>
                        </a:spcAft>
                      </a:pPr>
                      <a:endParaRPr lang="en-US" sz="2800" dirty="0">
                        <a:solidFill>
                          <a:srgbClr val="FFFF00"/>
                        </a:solidFill>
                        <a:latin typeface="Arial"/>
                        <a:ea typeface="Times New Roman"/>
                      </a:endParaRPr>
                    </a:p>
                  </a:txBody>
                  <a:tcPr marL="68580" marR="68580" marT="0" marB="0">
                    <a:lnL>
                      <a:noFill/>
                    </a:lnL>
                    <a:lnR>
                      <a:noFill/>
                    </a:lnR>
                    <a:lnT>
                      <a:noFill/>
                    </a:lnT>
                    <a:lnB>
                      <a:noFill/>
                    </a:lnB>
                  </a:tcPr>
                </a:tc>
              </a:tr>
            </a:tbl>
          </a:graphicData>
        </a:graphic>
      </p:graphicFrame>
    </p:spTree>
  </p:cSld>
  <p:clrMapOvr>
    <a:masterClrMapping/>
  </p:clrMapOvr>
  <p:transition advClick="0" advTm="2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773723" y="152400"/>
            <a:ext cx="7772400" cy="1143000"/>
          </a:xfrm>
        </p:spPr>
        <p:txBody>
          <a:bodyPr/>
          <a:lstStyle/>
          <a:p>
            <a:pPr eaLnBrk="1" hangingPunct="1"/>
            <a:r>
              <a:rPr lang="en-US" dirty="0" smtClean="0">
                <a:solidFill>
                  <a:srgbClr val="FFFF00"/>
                </a:solidFill>
              </a:rPr>
              <a:t>Operational Area Peer Review</a:t>
            </a:r>
          </a:p>
        </p:txBody>
      </p:sp>
      <p:sp>
        <p:nvSpPr>
          <p:cNvPr id="17" name="Rectangle 2"/>
          <p:cNvSpPr txBox="1">
            <a:spLocks noChangeArrowheads="1"/>
          </p:cNvSpPr>
          <p:nvPr/>
        </p:nvSpPr>
        <p:spPr bwMode="auto">
          <a:xfrm>
            <a:off x="304800" y="1371600"/>
            <a:ext cx="2743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200" kern="0" smtClean="0">
                <a:solidFill>
                  <a:srgbClr val="FFFF00"/>
                </a:solidFill>
                <a:latin typeface="Arial" panose="020B0604020202020204" pitchFamily="34" charset="0"/>
                <a:cs typeface="Arial" panose="020B0604020202020204" pitchFamily="34" charset="0"/>
              </a:rPr>
              <a:t>Agency Representative (AREP)</a:t>
            </a:r>
          </a:p>
          <a:p>
            <a:r>
              <a:rPr lang="en-US" sz="1200" kern="0" smtClean="0">
                <a:solidFill>
                  <a:srgbClr val="FFFF00"/>
                </a:solidFill>
                <a:latin typeface="Arial" panose="020B0604020202020204" pitchFamily="34" charset="0"/>
                <a:cs typeface="Arial" panose="020B0604020202020204" pitchFamily="34" charset="0"/>
              </a:rPr>
              <a:t>Aircraft Base Radio Operator (ABRO)</a:t>
            </a:r>
          </a:p>
          <a:p>
            <a:r>
              <a:rPr lang="en-US" sz="1200" kern="0" smtClean="0">
                <a:solidFill>
                  <a:srgbClr val="FFFF00"/>
                </a:solidFill>
                <a:latin typeface="Arial" panose="020B0604020202020204" pitchFamily="34" charset="0"/>
                <a:cs typeface="Arial" panose="020B0604020202020204" pitchFamily="34" charset="0"/>
              </a:rPr>
              <a:t>Aircraft Dispatcher (ACDP) </a:t>
            </a:r>
          </a:p>
          <a:p>
            <a:r>
              <a:rPr lang="en-US" sz="1200" kern="0" smtClean="0">
                <a:solidFill>
                  <a:srgbClr val="FFFF00"/>
                </a:solidFill>
                <a:latin typeface="Arial" panose="020B0604020202020204" pitchFamily="34" charset="0"/>
                <a:cs typeface="Arial" panose="020B0604020202020204" pitchFamily="34" charset="0"/>
              </a:rPr>
              <a:t>Aircraft Time Recorder (ATIM) </a:t>
            </a:r>
          </a:p>
          <a:p>
            <a:r>
              <a:rPr lang="en-US" sz="1200" kern="0" smtClean="0">
                <a:solidFill>
                  <a:srgbClr val="FFFF00"/>
                </a:solidFill>
                <a:latin typeface="Arial" panose="020B0604020202020204" pitchFamily="34" charset="0"/>
                <a:cs typeface="Arial" panose="020B0604020202020204" pitchFamily="34" charset="0"/>
              </a:rPr>
              <a:t>Base/Camp Manager (BCMG)</a:t>
            </a:r>
          </a:p>
          <a:p>
            <a:r>
              <a:rPr lang="en-US" sz="1200" kern="0" smtClean="0">
                <a:solidFill>
                  <a:srgbClr val="FFFF00"/>
                </a:solidFill>
                <a:latin typeface="Arial" panose="020B0604020202020204" pitchFamily="34" charset="0"/>
                <a:cs typeface="Arial" panose="020B0604020202020204" pitchFamily="34" charset="0"/>
              </a:rPr>
              <a:t>Claims Specialist (CLMS)</a:t>
            </a:r>
          </a:p>
          <a:p>
            <a:r>
              <a:rPr lang="en-US" sz="1200" kern="0" smtClean="0">
                <a:solidFill>
                  <a:srgbClr val="FFFF00"/>
                </a:solidFill>
                <a:latin typeface="Arial" panose="020B0604020202020204" pitchFamily="34" charset="0"/>
                <a:cs typeface="Arial" panose="020B0604020202020204" pitchFamily="34" charset="0"/>
              </a:rPr>
              <a:t>Communications Unit Leader (COML)</a:t>
            </a:r>
          </a:p>
          <a:p>
            <a:r>
              <a:rPr lang="en-US" sz="1200" kern="0" smtClean="0">
                <a:solidFill>
                  <a:srgbClr val="FFFF00"/>
                </a:solidFill>
                <a:latin typeface="Arial" panose="020B0604020202020204" pitchFamily="34" charset="0"/>
                <a:cs typeface="Arial" panose="020B0604020202020204" pitchFamily="34" charset="0"/>
              </a:rPr>
              <a:t>Communications Tech (COMT)</a:t>
            </a:r>
          </a:p>
          <a:p>
            <a:r>
              <a:rPr lang="en-US" sz="1200" kern="0" smtClean="0">
                <a:solidFill>
                  <a:srgbClr val="FFFF00"/>
                </a:solidFill>
                <a:latin typeface="Arial" panose="020B0604020202020204" pitchFamily="34" charset="0"/>
                <a:cs typeface="Arial" panose="020B0604020202020204" pitchFamily="34" charset="0"/>
              </a:rPr>
              <a:t>Claims Unit Leader (COMP)</a:t>
            </a:r>
          </a:p>
          <a:p>
            <a:r>
              <a:rPr lang="en-US" sz="1200" kern="0" smtClean="0">
                <a:solidFill>
                  <a:srgbClr val="FFFF00"/>
                </a:solidFill>
                <a:latin typeface="Arial" panose="020B0604020202020204" pitchFamily="34" charset="0"/>
                <a:cs typeface="Arial" panose="020B0604020202020204" pitchFamily="34" charset="0"/>
              </a:rPr>
              <a:t>Cost Unit Leader (COST)</a:t>
            </a:r>
          </a:p>
          <a:p>
            <a:r>
              <a:rPr lang="en-US" sz="1200" kern="0" smtClean="0">
                <a:solidFill>
                  <a:srgbClr val="FFFF00"/>
                </a:solidFill>
                <a:latin typeface="Arial" panose="020B0604020202020204" pitchFamily="34" charset="0"/>
                <a:cs typeface="Arial" panose="020B0604020202020204" pitchFamily="34" charset="0"/>
              </a:rPr>
              <a:t>Deck Coordinator (DECK)</a:t>
            </a:r>
          </a:p>
          <a:p>
            <a:r>
              <a:rPr lang="en-US" sz="1200" kern="0" smtClean="0">
                <a:solidFill>
                  <a:srgbClr val="FFFF00"/>
                </a:solidFill>
                <a:latin typeface="Arial" panose="020B0604020202020204" pitchFamily="34" charset="0"/>
                <a:cs typeface="Arial" panose="020B0604020202020204" pitchFamily="34" charset="0"/>
              </a:rPr>
              <a:t>Demobilization U.L. (DMOB)</a:t>
            </a:r>
          </a:p>
          <a:p>
            <a:r>
              <a:rPr lang="en-US" sz="1200" kern="0" smtClean="0">
                <a:solidFill>
                  <a:srgbClr val="FFFF00"/>
                </a:solidFill>
                <a:latin typeface="Arial" panose="020B0604020202020204" pitchFamily="34" charset="0"/>
                <a:cs typeface="Arial" panose="020B0604020202020204" pitchFamily="34" charset="0"/>
              </a:rPr>
              <a:t>Display Processor (DPRO)</a:t>
            </a:r>
          </a:p>
          <a:p>
            <a:r>
              <a:rPr lang="en-US" sz="1200" kern="0" smtClean="0">
                <a:solidFill>
                  <a:srgbClr val="FFFF00"/>
                </a:solidFill>
                <a:latin typeface="Arial" panose="020B0604020202020204" pitchFamily="34" charset="0"/>
                <a:cs typeface="Arial" panose="020B0604020202020204" pitchFamily="34" charset="0"/>
              </a:rPr>
              <a:t>Documentation Unit Leader (DOCL)</a:t>
            </a:r>
          </a:p>
          <a:p>
            <a:r>
              <a:rPr lang="en-US" sz="1200" kern="0" smtClean="0">
                <a:solidFill>
                  <a:srgbClr val="FFFF00"/>
                </a:solidFill>
                <a:latin typeface="Arial" panose="020B0604020202020204" pitchFamily="34" charset="0"/>
                <a:cs typeface="Arial" panose="020B0604020202020204" pitchFamily="34" charset="0"/>
              </a:rPr>
              <a:t>Dozer Boss (DOZB)</a:t>
            </a:r>
            <a:endParaRPr lang="en-US" sz="1200" kern="0" dirty="0" smtClean="0">
              <a:solidFill>
                <a:srgbClr val="FFFF00"/>
              </a:solidFill>
              <a:latin typeface="Arial" panose="020B0604020202020204" pitchFamily="34" charset="0"/>
              <a:cs typeface="Arial" panose="020B0604020202020204" pitchFamily="34" charset="0"/>
            </a:endParaRPr>
          </a:p>
        </p:txBody>
      </p:sp>
      <p:sp>
        <p:nvSpPr>
          <p:cNvPr id="36869" name="TextBox 9"/>
          <p:cNvSpPr txBox="1">
            <a:spLocks noChangeArrowheads="1"/>
          </p:cNvSpPr>
          <p:nvPr/>
        </p:nvSpPr>
        <p:spPr bwMode="auto">
          <a:xfrm>
            <a:off x="3124200" y="1447800"/>
            <a:ext cx="28194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buFont typeface="Arial" panose="020B0604020202020204" pitchFamily="34" charset="0"/>
              <a:buChar char="•"/>
            </a:pPr>
            <a:r>
              <a:rPr lang="en-US" sz="1400" dirty="0"/>
              <a:t>Equipment Manager (EQPM)</a:t>
            </a:r>
          </a:p>
          <a:p>
            <a:pPr eaLnBrk="1" hangingPunct="1">
              <a:buFont typeface="Arial" panose="020B0604020202020204" pitchFamily="34" charset="0"/>
              <a:buChar char="•"/>
            </a:pPr>
            <a:r>
              <a:rPr lang="en-US" sz="1400" dirty="0"/>
              <a:t>Equipment Time Recorder (EQTR)</a:t>
            </a:r>
          </a:p>
          <a:p>
            <a:pPr eaLnBrk="1" hangingPunct="1">
              <a:buFont typeface="Arial" panose="020B0604020202020204" pitchFamily="34" charset="0"/>
              <a:buChar char="•"/>
            </a:pPr>
            <a:r>
              <a:rPr lang="en-US" sz="1400" dirty="0"/>
              <a:t>Expanded Dispatch Recorder (EDRC)</a:t>
            </a:r>
          </a:p>
          <a:p>
            <a:pPr eaLnBrk="1" hangingPunct="1">
              <a:buFont typeface="Arial" panose="020B0604020202020204" pitchFamily="34" charset="0"/>
              <a:buChar char="•"/>
            </a:pPr>
            <a:r>
              <a:rPr lang="en-US" sz="1400" dirty="0"/>
              <a:t>Expanded Dispatch Specialist (EDSP)</a:t>
            </a:r>
          </a:p>
          <a:p>
            <a:pPr eaLnBrk="1" hangingPunct="1">
              <a:buFont typeface="Arial" panose="020B0604020202020204" pitchFamily="34" charset="0"/>
              <a:buChar char="•"/>
            </a:pPr>
            <a:r>
              <a:rPr lang="en-US" sz="1400" dirty="0"/>
              <a:t>Expanded Dispatch Support </a:t>
            </a:r>
            <a:r>
              <a:rPr lang="en-US" sz="1400" dirty="0" err="1"/>
              <a:t>Dspr</a:t>
            </a:r>
            <a:r>
              <a:rPr lang="en-US" sz="1400" dirty="0"/>
              <a:t>. (EDSD)</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Facility U. L. (FACL)</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Felling Boss (FELB)</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Field Observer (FOBS)</a:t>
            </a:r>
          </a:p>
          <a:p>
            <a:pPr eaLnBrk="1" hangingPunct="1">
              <a:buFont typeface="Arial" panose="020B0604020202020204" pitchFamily="34" charset="0"/>
              <a:buChar char="•"/>
            </a:pPr>
            <a:r>
              <a:rPr lang="en-US" sz="1400" dirty="0" err="1">
                <a:latin typeface="Arial" panose="020B0604020202020204" pitchFamily="34" charset="0"/>
                <a:cs typeface="Arial" panose="020B0604020202020204" pitchFamily="34" charset="0"/>
              </a:rPr>
              <a:t>Fireline</a:t>
            </a:r>
            <a:r>
              <a:rPr lang="en-US" sz="1400" dirty="0">
                <a:latin typeface="Arial" panose="020B0604020202020204" pitchFamily="34" charset="0"/>
                <a:cs typeface="Arial" panose="020B0604020202020204" pitchFamily="34" charset="0"/>
              </a:rPr>
              <a:t> EMT (FEMT)</a:t>
            </a:r>
          </a:p>
          <a:p>
            <a:pPr eaLnBrk="1" hangingPunct="1">
              <a:buFont typeface="Arial" panose="020B0604020202020204" pitchFamily="34" charset="0"/>
              <a:buChar char="•"/>
            </a:pPr>
            <a:r>
              <a:rPr lang="en-US" sz="1400" dirty="0" err="1">
                <a:latin typeface="Arial" panose="020B0604020202020204" pitchFamily="34" charset="0"/>
                <a:cs typeface="Arial" panose="020B0604020202020204" pitchFamily="34" charset="0"/>
              </a:rPr>
              <a:t>Fireline</a:t>
            </a:r>
            <a:r>
              <a:rPr lang="en-US" sz="1400" dirty="0">
                <a:latin typeface="Arial" panose="020B0604020202020204" pitchFamily="34" charset="0"/>
                <a:cs typeface="Arial" panose="020B0604020202020204" pitchFamily="34" charset="0"/>
              </a:rPr>
              <a:t> Paramedic (FEMP)</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Firing Boss (FIRB)</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Food U.L. (FUDL)</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Geographic Info. System Specialist (GISS)</a:t>
            </a:r>
          </a:p>
          <a:p>
            <a:pPr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Ground Support U. L. (GSUL)</a:t>
            </a:r>
          </a:p>
          <a:p>
            <a:pPr eaLnBrk="1" hangingPunct="1">
              <a:buFont typeface="Arial" panose="020B0604020202020204" pitchFamily="34" charset="0"/>
              <a:buChar char="•"/>
            </a:pPr>
            <a:r>
              <a:rPr lang="en-US" sz="1400" dirty="0" err="1">
                <a:latin typeface="Arial" panose="020B0604020202020204" pitchFamily="34" charset="0"/>
                <a:cs typeface="Arial" panose="020B0604020202020204" pitchFamily="34" charset="0"/>
              </a:rPr>
              <a:t>Helibase</a:t>
            </a:r>
            <a:r>
              <a:rPr lang="en-US" sz="1400" dirty="0">
                <a:latin typeface="Arial" panose="020B0604020202020204" pitchFamily="34" charset="0"/>
                <a:cs typeface="Arial" panose="020B0604020202020204" pitchFamily="34" charset="0"/>
              </a:rPr>
              <a:t> Radio Operator (HERO) </a:t>
            </a:r>
          </a:p>
          <a:p>
            <a:pPr eaLnBrk="1" hangingPunct="1">
              <a:buFont typeface="Arial" panose="020B0604020202020204" pitchFamily="34" charset="0"/>
              <a:buChar char="•"/>
            </a:pPr>
            <a:r>
              <a:rPr lang="en-US" sz="1400" dirty="0" err="1">
                <a:latin typeface="Arial" panose="020B0604020202020204" pitchFamily="34" charset="0"/>
                <a:cs typeface="Arial" panose="020B0604020202020204" pitchFamily="34" charset="0"/>
              </a:rPr>
              <a:t>Helibase</a:t>
            </a:r>
            <a:r>
              <a:rPr lang="en-US" sz="1400" dirty="0">
                <a:latin typeface="Arial" panose="020B0604020202020204" pitchFamily="34" charset="0"/>
                <a:cs typeface="Arial" panose="020B0604020202020204" pitchFamily="34" charset="0"/>
              </a:rPr>
              <a:t> Manager 1 (HE</a:t>
            </a:r>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endParaRPr lang="en-US" sz="1000" dirty="0"/>
          </a:p>
          <a:p>
            <a:pPr eaLnBrk="1" hangingPunct="1"/>
            <a:endParaRPr lang="en-US" sz="1000" dirty="0"/>
          </a:p>
          <a:p>
            <a:pPr eaLnBrk="1" hangingPunct="1"/>
            <a:endParaRPr lang="en-US" sz="1000" dirty="0"/>
          </a:p>
        </p:txBody>
      </p:sp>
      <p:sp>
        <p:nvSpPr>
          <p:cNvPr id="9" name="Rectangle 8"/>
          <p:cNvSpPr/>
          <p:nvPr/>
        </p:nvSpPr>
        <p:spPr>
          <a:xfrm>
            <a:off x="5638800" y="1447800"/>
            <a:ext cx="4572000" cy="2815258"/>
          </a:xfrm>
          <a:prstGeom prst="rect">
            <a:avLst/>
          </a:prstGeom>
        </p:spPr>
        <p:txBody>
          <a:bodyPr>
            <a:spAutoFit/>
          </a:bodyPr>
          <a:lstStyle/>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Resources </a:t>
            </a:r>
            <a:r>
              <a:rPr lang="en-US" sz="1200" dirty="0">
                <a:latin typeface="Arial" panose="020B0604020202020204" pitchFamily="34" charset="0"/>
                <a:ea typeface="Calibri" panose="020F0502020204030204" pitchFamily="34" charset="0"/>
                <a:cs typeface="Arial" panose="020B0604020202020204" pitchFamily="34" charset="0"/>
              </a:rPr>
              <a:t>Unit Leader (RESL)</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Security </a:t>
            </a:r>
            <a:r>
              <a:rPr lang="en-US" sz="1200" dirty="0">
                <a:latin typeface="Arial" panose="020B0604020202020204" pitchFamily="34" charset="0"/>
                <a:ea typeface="Calibri" panose="020F0502020204030204" pitchFamily="34" charset="0"/>
                <a:cs typeface="Arial" panose="020B0604020202020204" pitchFamily="34" charset="0"/>
              </a:rPr>
              <a:t>Manager (SECM)</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Single </a:t>
            </a:r>
            <a:r>
              <a:rPr lang="en-US" sz="1200" dirty="0">
                <a:latin typeface="Arial" panose="020B0604020202020204" pitchFamily="34" charset="0"/>
                <a:ea typeface="Calibri" panose="020F0502020204030204" pitchFamily="34" charset="0"/>
                <a:cs typeface="Arial" panose="020B0604020202020204" pitchFamily="34" charset="0"/>
              </a:rPr>
              <a:t>Engine Air Tanker (SEMG)</a:t>
            </a:r>
          </a:p>
          <a:p>
            <a:pPr marL="400050" marR="0" indent="-171450">
              <a:lnSpc>
                <a:spcPct val="107000"/>
              </a:lnSpc>
              <a:spcBef>
                <a:spcPts val="0"/>
              </a:spcBef>
              <a:spcAft>
                <a:spcPts val="90"/>
              </a:spcAft>
              <a:buSzPct val="150000"/>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Arial" panose="020B0604020202020204" pitchFamily="34" charset="0"/>
              </a:rPr>
              <a:t>   Situation </a:t>
            </a:r>
            <a:r>
              <a:rPr lang="en-US" sz="1200" dirty="0">
                <a:latin typeface="Arial" panose="020B0604020202020204" pitchFamily="34" charset="0"/>
                <a:ea typeface="Calibri" panose="020F0502020204030204" pitchFamily="34" charset="0"/>
                <a:cs typeface="Arial" panose="020B0604020202020204" pitchFamily="34" charset="0"/>
              </a:rPr>
              <a:t>U.L. (SITL)</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Staging </a:t>
            </a:r>
            <a:r>
              <a:rPr lang="en-US" sz="1200" dirty="0">
                <a:latin typeface="Arial" panose="020B0604020202020204" pitchFamily="34" charset="0"/>
                <a:ea typeface="Calibri" panose="020F0502020204030204" pitchFamily="34" charset="0"/>
                <a:cs typeface="Arial" panose="020B0604020202020204" pitchFamily="34" charset="0"/>
              </a:rPr>
              <a:t>Area </a:t>
            </a:r>
            <a:r>
              <a:rPr lang="en-US" sz="1200" dirty="0" err="1">
                <a:latin typeface="Arial" panose="020B0604020202020204" pitchFamily="34" charset="0"/>
                <a:ea typeface="Calibri" panose="020F0502020204030204" pitchFamily="34" charset="0"/>
                <a:cs typeface="Arial" panose="020B0604020202020204" pitchFamily="34" charset="0"/>
              </a:rPr>
              <a:t>Mgr</a:t>
            </a:r>
            <a:r>
              <a:rPr lang="en-US" sz="1200" dirty="0">
                <a:latin typeface="Arial" panose="020B0604020202020204" pitchFamily="34" charset="0"/>
                <a:ea typeface="Calibri" panose="020F0502020204030204" pitchFamily="34" charset="0"/>
                <a:cs typeface="Arial" panose="020B0604020202020204" pitchFamily="34" charset="0"/>
              </a:rPr>
              <a:t> (STAM)</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Status/Check-In </a:t>
            </a:r>
            <a:r>
              <a:rPr lang="en-US" sz="1200" dirty="0">
                <a:latin typeface="Arial" panose="020B0604020202020204" pitchFamily="34" charset="0"/>
                <a:ea typeface="Calibri" panose="020F0502020204030204" pitchFamily="34" charset="0"/>
                <a:cs typeface="Arial" panose="020B0604020202020204" pitchFamily="34" charset="0"/>
              </a:rPr>
              <a:t>Recorder (SCKN)</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Strike </a:t>
            </a:r>
            <a:r>
              <a:rPr lang="en-US" sz="1200" dirty="0">
                <a:latin typeface="Arial" panose="020B0604020202020204" pitchFamily="34" charset="0"/>
                <a:ea typeface="Calibri" panose="020F0502020204030204" pitchFamily="34" charset="0"/>
                <a:cs typeface="Arial" panose="020B0604020202020204" pitchFamily="34" charset="0"/>
              </a:rPr>
              <a:t>Team Leader Crew (STCR)</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Strike </a:t>
            </a:r>
            <a:r>
              <a:rPr lang="en-US" sz="1200" dirty="0">
                <a:latin typeface="Arial" panose="020B0604020202020204" pitchFamily="34" charset="0"/>
                <a:ea typeface="Calibri" panose="020F0502020204030204" pitchFamily="34" charset="0"/>
                <a:cs typeface="Arial" panose="020B0604020202020204" pitchFamily="34" charset="0"/>
              </a:rPr>
              <a:t>Team Dozer (STDZ)</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Strike </a:t>
            </a:r>
            <a:r>
              <a:rPr lang="en-US" sz="1200" dirty="0">
                <a:latin typeface="Arial" panose="020B0604020202020204" pitchFamily="34" charset="0"/>
                <a:ea typeface="Calibri" panose="020F0502020204030204" pitchFamily="34" charset="0"/>
                <a:cs typeface="Arial" panose="020B0604020202020204" pitchFamily="34" charset="0"/>
              </a:rPr>
              <a:t>Team Engine (STEN)</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Supply </a:t>
            </a:r>
            <a:r>
              <a:rPr lang="en-US" sz="1200" dirty="0">
                <a:latin typeface="Arial" panose="020B0604020202020204" pitchFamily="34" charset="0"/>
                <a:ea typeface="Calibri" panose="020F0502020204030204" pitchFamily="34" charset="0"/>
                <a:cs typeface="Arial" panose="020B0604020202020204" pitchFamily="34" charset="0"/>
              </a:rPr>
              <a:t>Unit Leader (SPUL)</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Take-off </a:t>
            </a:r>
            <a:r>
              <a:rPr lang="en-US" sz="1200" dirty="0">
                <a:latin typeface="Arial" panose="020B0604020202020204" pitchFamily="34" charset="0"/>
                <a:ea typeface="Calibri" panose="020F0502020204030204" pitchFamily="34" charset="0"/>
                <a:cs typeface="Arial" panose="020B0604020202020204" pitchFamily="34" charset="0"/>
              </a:rPr>
              <a:t>and Landing </a:t>
            </a:r>
            <a:r>
              <a:rPr lang="en-US" sz="1200" dirty="0" err="1">
                <a:latin typeface="Arial" panose="020B0604020202020204" pitchFamily="34" charset="0"/>
                <a:ea typeface="Calibri" panose="020F0502020204030204" pitchFamily="34" charset="0"/>
                <a:cs typeface="Arial" panose="020B0604020202020204" pitchFamily="34" charset="0"/>
              </a:rPr>
              <a:t>Coord</a:t>
            </a:r>
            <a:r>
              <a:rPr lang="en-US" sz="1200" dirty="0">
                <a:latin typeface="Arial" panose="020B0604020202020204" pitchFamily="34" charset="0"/>
                <a:ea typeface="Calibri" panose="020F0502020204030204" pitchFamily="34" charset="0"/>
                <a:cs typeface="Arial" panose="020B0604020202020204" pitchFamily="34" charset="0"/>
              </a:rPr>
              <a:t>. (TOLC)</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Task </a:t>
            </a:r>
            <a:r>
              <a:rPr lang="en-US" sz="1200" dirty="0">
                <a:latin typeface="Arial" panose="020B0604020202020204" pitchFamily="34" charset="0"/>
                <a:ea typeface="Calibri" panose="020F0502020204030204" pitchFamily="34" charset="0"/>
                <a:cs typeface="Arial" panose="020B0604020202020204" pitchFamily="34" charset="0"/>
              </a:rPr>
              <a:t>Force Leader (TFLD)</a:t>
            </a:r>
          </a:p>
          <a:p>
            <a:pPr marL="400050" marR="0" indent="-171450">
              <a:lnSpc>
                <a:spcPct val="107000"/>
              </a:lnSpc>
              <a:spcBef>
                <a:spcPts val="0"/>
              </a:spcBef>
              <a:spcAft>
                <a:spcPts val="90"/>
              </a:spcAft>
              <a:buSzPct val="150000"/>
              <a:buFont typeface="Arial" panose="020B0604020202020204" pitchFamily="34" charset="0"/>
              <a:buChar char="•"/>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   Time </a:t>
            </a:r>
            <a:r>
              <a:rPr lang="en-US" sz="1200" dirty="0">
                <a:latin typeface="Arial" panose="020B0604020202020204" pitchFamily="34" charset="0"/>
                <a:ea typeface="Calibri" panose="020F0502020204030204" pitchFamily="34" charset="0"/>
                <a:cs typeface="Arial" panose="020B0604020202020204" pitchFamily="34" charset="0"/>
              </a:rPr>
              <a:t>Unit Leader (TIME)</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advClick="0" advTm="2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71500" y="26987"/>
            <a:ext cx="7772400" cy="1470025"/>
          </a:xfrm>
        </p:spPr>
        <p:txBody>
          <a:bodyPr/>
          <a:lstStyle/>
          <a:p>
            <a:r>
              <a:rPr lang="en-US" sz="4800" dirty="0">
                <a:solidFill>
                  <a:srgbClr val="FFFF00"/>
                </a:solidFill>
              </a:rPr>
              <a:t>Regional Peer Review</a:t>
            </a:r>
            <a:endParaRPr lang="en-US" dirty="0"/>
          </a:p>
        </p:txBody>
      </p:sp>
      <p:sp>
        <p:nvSpPr>
          <p:cNvPr id="8" name="Rectangle 3"/>
          <p:cNvSpPr>
            <a:spLocks noGrp="1" noChangeArrowheads="1"/>
          </p:cNvSpPr>
          <p:nvPr>
            <p:ph type="subTitle" idx="1"/>
          </p:nvPr>
        </p:nvSpPr>
        <p:spPr>
          <a:xfrm>
            <a:off x="304800" y="1752600"/>
            <a:ext cx="4419600" cy="4876800"/>
          </a:xfrm>
          <a:noFill/>
        </p:spPr>
        <p:txBody>
          <a:bodyPr lIns="92075" tIns="46038" rIns="92075" bIns="46038"/>
          <a:lstStyle/>
          <a:p>
            <a:endParaRPr lang="en-US" sz="1000" dirty="0" smtClean="0"/>
          </a:p>
          <a:p>
            <a:pPr algn="l"/>
            <a:r>
              <a:rPr lang="en-US" sz="1800" dirty="0" smtClean="0">
                <a:solidFill>
                  <a:srgbClr val="FFFF00"/>
                </a:solidFill>
                <a:latin typeface="Arial" panose="020B0604020202020204" pitchFamily="34" charset="0"/>
                <a:cs typeface="Arial" panose="020B0604020202020204" pitchFamily="34" charset="0"/>
              </a:rPr>
              <a:t>Air</a:t>
            </a:r>
            <a:r>
              <a:rPr lang="en-US" sz="1800" dirty="0" smtClean="0">
                <a:latin typeface="Arial" panose="020B0604020202020204" pitchFamily="34" charset="0"/>
                <a:cs typeface="Arial" panose="020B0604020202020204" pitchFamily="34" charset="0"/>
              </a:rPr>
              <a:t> </a:t>
            </a:r>
            <a:r>
              <a:rPr lang="en-US" sz="1800" dirty="0" smtClean="0">
                <a:solidFill>
                  <a:srgbClr val="FFFF00"/>
                </a:solidFill>
                <a:latin typeface="Arial" panose="020B0604020202020204" pitchFamily="34" charset="0"/>
                <a:cs typeface="Arial" panose="020B0604020202020204" pitchFamily="34" charset="0"/>
              </a:rPr>
              <a:t>Operations Branch Director (AOBD)</a:t>
            </a:r>
          </a:p>
          <a:p>
            <a:pPr algn="l"/>
            <a:r>
              <a:rPr lang="en-US" sz="1800" dirty="0" smtClean="0">
                <a:solidFill>
                  <a:srgbClr val="FFFF00"/>
                </a:solidFill>
                <a:latin typeface="Arial" panose="020B0604020202020204" pitchFamily="34" charset="0"/>
                <a:cs typeface="Arial" panose="020B0604020202020204" pitchFamily="34" charset="0"/>
              </a:rPr>
              <a:t>Air Support Group Supervisor (ASGS)</a:t>
            </a:r>
          </a:p>
          <a:p>
            <a:pPr algn="l"/>
            <a:r>
              <a:rPr lang="en-US" sz="1800" dirty="0" smtClean="0">
                <a:solidFill>
                  <a:srgbClr val="FFFF00"/>
                </a:solidFill>
                <a:latin typeface="Arial" panose="020B0604020202020204" pitchFamily="34" charset="0"/>
                <a:cs typeface="Arial" panose="020B0604020202020204" pitchFamily="34" charset="0"/>
              </a:rPr>
              <a:t>Air Tactical Group Supervisor (ATGS)</a:t>
            </a:r>
          </a:p>
          <a:p>
            <a:pPr algn="l"/>
            <a:r>
              <a:rPr lang="en-US" sz="1800" dirty="0" smtClean="0">
                <a:solidFill>
                  <a:srgbClr val="FFFF00"/>
                </a:solidFill>
                <a:latin typeface="Arial" panose="020B0604020202020204" pitchFamily="34" charset="0"/>
                <a:cs typeface="Arial" panose="020B0604020202020204" pitchFamily="34" charset="0"/>
              </a:rPr>
              <a:t>Division/Group Supervisor (DIVS)</a:t>
            </a:r>
          </a:p>
          <a:p>
            <a:pPr algn="l"/>
            <a:r>
              <a:rPr lang="en-US" sz="1800" dirty="0" smtClean="0">
                <a:solidFill>
                  <a:srgbClr val="FFFF00"/>
                </a:solidFill>
                <a:latin typeface="Arial" panose="020B0604020202020204" pitchFamily="34" charset="0"/>
                <a:cs typeface="Arial" panose="020B0604020202020204" pitchFamily="34" charset="0"/>
              </a:rPr>
              <a:t>Expanded Dispatch </a:t>
            </a:r>
            <a:r>
              <a:rPr lang="en-US" sz="1800" dirty="0" err="1" smtClean="0">
                <a:solidFill>
                  <a:srgbClr val="FFFF00"/>
                </a:solidFill>
                <a:latin typeface="Arial" panose="020B0604020202020204" pitchFamily="34" charset="0"/>
                <a:cs typeface="Arial" panose="020B0604020202020204" pitchFamily="34" charset="0"/>
              </a:rPr>
              <a:t>Coord</a:t>
            </a:r>
            <a:r>
              <a:rPr lang="en-US" sz="1800" dirty="0" smtClean="0">
                <a:solidFill>
                  <a:srgbClr val="FFFF00"/>
                </a:solidFill>
                <a:latin typeface="Arial" panose="020B0604020202020204" pitchFamily="34" charset="0"/>
                <a:cs typeface="Arial" panose="020B0604020202020204" pitchFamily="34" charset="0"/>
              </a:rPr>
              <a:t>. (CORD)</a:t>
            </a:r>
          </a:p>
          <a:p>
            <a:pPr algn="l"/>
            <a:r>
              <a:rPr lang="en-US" sz="1800" dirty="0" smtClean="0">
                <a:solidFill>
                  <a:srgbClr val="FFFF00"/>
                </a:solidFill>
                <a:latin typeface="Arial" panose="020B0604020202020204" pitchFamily="34" charset="0"/>
                <a:cs typeface="Arial" panose="020B0604020202020204" pitchFamily="34" charset="0"/>
              </a:rPr>
              <a:t>Finance/Administration (FSC2)</a:t>
            </a:r>
          </a:p>
          <a:p>
            <a:pPr algn="l"/>
            <a:r>
              <a:rPr lang="en-US" sz="1800" dirty="0" smtClean="0">
                <a:solidFill>
                  <a:srgbClr val="FFFF00"/>
                </a:solidFill>
                <a:latin typeface="Arial" panose="020B0604020202020204" pitchFamily="34" charset="0"/>
                <a:cs typeface="Arial" panose="020B0604020202020204" pitchFamily="34" charset="0"/>
              </a:rPr>
              <a:t>Helicopter Coordinator (HLCO)</a:t>
            </a:r>
          </a:p>
          <a:p>
            <a:pPr algn="l"/>
            <a:r>
              <a:rPr lang="en-US" sz="1800" dirty="0" smtClean="0">
                <a:solidFill>
                  <a:srgbClr val="FFFF00"/>
                </a:solidFill>
                <a:latin typeface="Arial" panose="020B0604020202020204" pitchFamily="34" charset="0"/>
                <a:cs typeface="Arial" panose="020B0604020202020204" pitchFamily="34" charset="0"/>
              </a:rPr>
              <a:t>Incident Business Advisor 2 (IBA2)</a:t>
            </a:r>
          </a:p>
          <a:p>
            <a:pPr algn="l"/>
            <a:r>
              <a:rPr lang="en-US" sz="1800" dirty="0" smtClean="0">
                <a:solidFill>
                  <a:srgbClr val="FFFF00"/>
                </a:solidFill>
                <a:latin typeface="Arial" panose="020B0604020202020204" pitchFamily="34" charset="0"/>
                <a:cs typeface="Arial" panose="020B0604020202020204" pitchFamily="34" charset="0"/>
              </a:rPr>
              <a:t>Incident Commander Type 2 (ICT2)</a:t>
            </a:r>
          </a:p>
          <a:p>
            <a:pPr algn="l"/>
            <a:r>
              <a:rPr lang="en-US" sz="1800" dirty="0" smtClean="0">
                <a:solidFill>
                  <a:srgbClr val="FFFF00"/>
                </a:solidFill>
                <a:latin typeface="Arial" panose="020B0604020202020204" pitchFamily="34" charset="0"/>
                <a:cs typeface="Arial" panose="020B0604020202020204" pitchFamily="34" charset="0"/>
              </a:rPr>
              <a:t>Information Officer Type 2</a:t>
            </a:r>
          </a:p>
          <a:p>
            <a:pPr algn="l"/>
            <a:r>
              <a:rPr lang="en-US" sz="1800" dirty="0" smtClean="0">
                <a:solidFill>
                  <a:srgbClr val="FFFF00"/>
                </a:solidFill>
                <a:latin typeface="Arial" panose="020B0604020202020204" pitchFamily="34" charset="0"/>
                <a:cs typeface="Arial" panose="020B0604020202020204" pitchFamily="34" charset="0"/>
              </a:rPr>
              <a:t>Liaison Officer (LOFR)</a:t>
            </a:r>
          </a:p>
          <a:p>
            <a:pPr algn="l"/>
            <a:r>
              <a:rPr lang="en-US" sz="1800" dirty="0" smtClean="0">
                <a:solidFill>
                  <a:srgbClr val="FFFF00"/>
                </a:solidFill>
                <a:latin typeface="Arial" panose="020B0604020202020204" pitchFamily="34" charset="0"/>
                <a:cs typeface="Arial" panose="020B0604020202020204" pitchFamily="34" charset="0"/>
              </a:rPr>
              <a:t>Logistics Chief Type 2 (LSC2)</a:t>
            </a:r>
          </a:p>
          <a:p>
            <a:pPr algn="l" eaLnBrk="1" hangingPunct="1">
              <a:lnSpc>
                <a:spcPct val="90000"/>
              </a:lnSpc>
              <a:buFontTx/>
              <a:buChar char="•"/>
            </a:pPr>
            <a:endParaRPr lang="en-US" sz="1000" dirty="0" smtClean="0">
              <a:solidFill>
                <a:srgbClr val="FFFF00"/>
              </a:solidFill>
            </a:endParaRPr>
          </a:p>
        </p:txBody>
      </p:sp>
      <p:sp>
        <p:nvSpPr>
          <p:cNvPr id="13" name="Rectangle 12"/>
          <p:cNvSpPr/>
          <p:nvPr/>
        </p:nvSpPr>
        <p:spPr>
          <a:xfrm>
            <a:off x="4648200" y="1981200"/>
            <a:ext cx="4572000" cy="3959289"/>
          </a:xfrm>
          <a:prstGeom prst="rect">
            <a:avLst/>
          </a:prstGeom>
        </p:spPr>
        <p:txBody>
          <a:bodyPr>
            <a:spAutoFit/>
          </a:bodyPr>
          <a:lstStyle/>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Operations Branch Director (OPBD)</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Op’s Section Chief </a:t>
            </a:r>
            <a:r>
              <a:rPr lang="en-US" sz="1600" dirty="0">
                <a:latin typeface="Arial" pitchFamily="34" charset="0"/>
                <a:ea typeface="Times New Roman"/>
                <a:cs typeface="Arial" pitchFamily="34" charset="0"/>
              </a:rPr>
              <a:t>Type</a:t>
            </a:r>
            <a:r>
              <a:rPr lang="en-US" sz="1600" dirty="0">
                <a:latin typeface="Arial" panose="020B0604020202020204" pitchFamily="34" charset="0"/>
                <a:ea typeface="Calibri" panose="020F0502020204030204" pitchFamily="34" charset="0"/>
                <a:cs typeface="Arial" panose="020B0604020202020204" pitchFamily="34" charset="0"/>
              </a:rPr>
              <a:t> 2 (OSC2)</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Planning Section Chief Type 2 (PSC1)</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Rx Burn Boss Type 1 (RXB1)</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Rx Burn Boss Type 2 (RXB2)</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Rx Fire Manager Type 1 (RXM1)</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Rx Fire Manager Type 2 (RXM2)</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Safety Officer Type 2 (SOF2)</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Service Branch Director (SVBD)</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Structure Protect. Specialist (STPS)</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Support Branch Director (SUBD)</a:t>
            </a:r>
          </a:p>
          <a:p>
            <a:pPr marL="0" marR="0">
              <a:lnSpc>
                <a:spcPct val="107000"/>
              </a:lnSpc>
              <a:spcBef>
                <a:spcPts val="0"/>
              </a:spcBef>
              <a:spcAft>
                <a:spcPts val="500"/>
              </a:spcAft>
            </a:pPr>
            <a:r>
              <a:rPr lang="en-US" sz="1600" dirty="0">
                <a:latin typeface="Arial" panose="020B0604020202020204" pitchFamily="34" charset="0"/>
                <a:ea typeface="Calibri" panose="020F0502020204030204" pitchFamily="34" charset="0"/>
                <a:cs typeface="Arial" panose="020B0604020202020204" pitchFamily="34" charset="0"/>
              </a:rPr>
              <a:t>Training Specialist (TNSP)</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4308213"/>
      </p:ext>
    </p:extLst>
  </p:cSld>
  <p:clrMapOvr>
    <a:overrideClrMapping bg1="lt1" tx1="dk1" bg2="lt2" tx2="dk2" accent1="accent1" accent2="accent2" accent3="accent3" accent4="accent4" accent5="accent5" accent6="accent6" hlink="hlink" folHlink="folHlink"/>
  </p:clrMapOvr>
  <p:transition advClick="0" advTm="2000"/>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41287"/>
            <a:ext cx="7772400" cy="1470025"/>
          </a:xfrm>
        </p:spPr>
        <p:txBody>
          <a:bodyPr/>
          <a:lstStyle/>
          <a:p>
            <a:r>
              <a:rPr lang="en-US" sz="4800" dirty="0">
                <a:solidFill>
                  <a:srgbClr val="FFFF00"/>
                </a:solidFill>
              </a:rPr>
              <a:t>State Peer Review</a:t>
            </a:r>
            <a:br>
              <a:rPr lang="en-US" sz="4800" dirty="0">
                <a:solidFill>
                  <a:srgbClr val="FFFF00"/>
                </a:solidFill>
              </a:rPr>
            </a:br>
            <a:r>
              <a:rPr lang="en-US" sz="4800" dirty="0">
                <a:solidFill>
                  <a:srgbClr val="FFFF00"/>
                </a:solidFill>
              </a:rPr>
              <a:t>CICCS TF</a:t>
            </a:r>
            <a:endParaRPr lang="en-US" dirty="0"/>
          </a:p>
        </p:txBody>
      </p:sp>
      <p:sp>
        <p:nvSpPr>
          <p:cNvPr id="7" name="Rectangle 3"/>
          <p:cNvSpPr>
            <a:spLocks noGrp="1" noChangeArrowheads="1"/>
          </p:cNvSpPr>
          <p:nvPr>
            <p:ph type="subTitle" idx="1"/>
          </p:nvPr>
        </p:nvSpPr>
        <p:spPr>
          <a:xfrm>
            <a:off x="304800" y="1905000"/>
            <a:ext cx="4419600" cy="4953000"/>
          </a:xfrm>
          <a:noFill/>
        </p:spPr>
        <p:txBody>
          <a:bodyPr lIns="92075" tIns="46038" rIns="92075" bIns="46038"/>
          <a:lstStyle/>
          <a:p>
            <a:pPr algn="l"/>
            <a:r>
              <a:rPr lang="en-US" sz="1800" dirty="0" smtClean="0">
                <a:solidFill>
                  <a:srgbClr val="FFFF00"/>
                </a:solidFill>
                <a:latin typeface="Arial" panose="020B0604020202020204" pitchFamily="34" charset="0"/>
                <a:cs typeface="Arial" panose="020B0604020202020204" pitchFamily="34" charset="0"/>
              </a:rPr>
              <a:t>Area Command (ACDR)</a:t>
            </a:r>
          </a:p>
          <a:p>
            <a:pPr algn="l"/>
            <a:r>
              <a:rPr lang="en-US" sz="1800" dirty="0" smtClean="0">
                <a:solidFill>
                  <a:srgbClr val="FFFF00"/>
                </a:solidFill>
                <a:latin typeface="Arial" panose="020B0604020202020204" pitchFamily="34" charset="0"/>
                <a:cs typeface="Arial" panose="020B0604020202020204" pitchFamily="34" charset="0"/>
              </a:rPr>
              <a:t>Area Command Aviation </a:t>
            </a:r>
            <a:r>
              <a:rPr lang="en-US" sz="1800" dirty="0" err="1" smtClean="0">
                <a:solidFill>
                  <a:srgbClr val="FFFF00"/>
                </a:solidFill>
                <a:latin typeface="Arial" panose="020B0604020202020204" pitchFamily="34" charset="0"/>
                <a:cs typeface="Arial" panose="020B0604020202020204" pitchFamily="34" charset="0"/>
              </a:rPr>
              <a:t>Coord</a:t>
            </a:r>
            <a:r>
              <a:rPr lang="en-US" sz="1800" dirty="0" smtClean="0">
                <a:solidFill>
                  <a:srgbClr val="FFFF00"/>
                </a:solidFill>
                <a:latin typeface="Arial" panose="020B0604020202020204" pitchFamily="34" charset="0"/>
                <a:cs typeface="Arial" panose="020B0604020202020204" pitchFamily="34" charset="0"/>
              </a:rPr>
              <a:t>.(ACAC)</a:t>
            </a:r>
          </a:p>
          <a:p>
            <a:pPr algn="l"/>
            <a:r>
              <a:rPr lang="en-US" sz="1800" dirty="0" smtClean="0">
                <a:solidFill>
                  <a:srgbClr val="FFFF00"/>
                </a:solidFill>
                <a:latin typeface="Arial" panose="020B0604020202020204" pitchFamily="34" charset="0"/>
                <a:cs typeface="Arial" panose="020B0604020202020204" pitchFamily="34" charset="0"/>
              </a:rPr>
              <a:t>Area Command Logistics-Chief (ACLC)</a:t>
            </a:r>
          </a:p>
          <a:p>
            <a:pPr algn="l"/>
            <a:r>
              <a:rPr lang="en-US" sz="1800" dirty="0" smtClean="0">
                <a:solidFill>
                  <a:srgbClr val="FFFF00"/>
                </a:solidFill>
                <a:latin typeface="Arial" panose="020B0604020202020204" pitchFamily="34" charset="0"/>
                <a:cs typeface="Arial" panose="020B0604020202020204" pitchFamily="34" charset="0"/>
              </a:rPr>
              <a:t>Area Command Planning-Chief (ACPC)</a:t>
            </a:r>
          </a:p>
          <a:p>
            <a:pPr algn="l"/>
            <a:r>
              <a:rPr lang="en-US" sz="1800" dirty="0" smtClean="0">
                <a:solidFill>
                  <a:srgbClr val="FFFF00"/>
                </a:solidFill>
                <a:latin typeface="Arial" panose="020B0604020202020204" pitchFamily="34" charset="0"/>
                <a:cs typeface="Arial" panose="020B0604020202020204" pitchFamily="34" charset="0"/>
              </a:rPr>
              <a:t>Finance/Admin-Section Chief Type 1 (FSC1)</a:t>
            </a:r>
          </a:p>
          <a:p>
            <a:pPr algn="l"/>
            <a:r>
              <a:rPr lang="en-US" sz="1800" dirty="0" smtClean="0">
                <a:solidFill>
                  <a:srgbClr val="FFFF00"/>
                </a:solidFill>
                <a:latin typeface="Arial" panose="020B0604020202020204" pitchFamily="34" charset="0"/>
                <a:cs typeface="Arial" panose="020B0604020202020204" pitchFamily="34" charset="0"/>
              </a:rPr>
              <a:t>Fire Behavior Analyst (FBAN)</a:t>
            </a:r>
          </a:p>
          <a:p>
            <a:pPr algn="l"/>
            <a:r>
              <a:rPr lang="en-US" sz="1800" dirty="0" smtClean="0">
                <a:solidFill>
                  <a:srgbClr val="FFFF00"/>
                </a:solidFill>
                <a:latin typeface="Arial" panose="020B0604020202020204" pitchFamily="34" charset="0"/>
                <a:cs typeface="Arial" panose="020B0604020202020204" pitchFamily="34" charset="0"/>
              </a:rPr>
              <a:t>Incident Business Advisor 1 (IBA1)</a:t>
            </a:r>
          </a:p>
          <a:p>
            <a:pPr algn="l" eaLnBrk="1" hangingPunct="1">
              <a:lnSpc>
                <a:spcPct val="90000"/>
              </a:lnSpc>
            </a:pPr>
            <a:endParaRPr lang="en-US" sz="2400" dirty="0" smtClean="0">
              <a:solidFill>
                <a:srgbClr val="FFFF00"/>
              </a:solidFill>
            </a:endParaRPr>
          </a:p>
        </p:txBody>
      </p:sp>
      <p:sp>
        <p:nvSpPr>
          <p:cNvPr id="9" name="Rectangle 8"/>
          <p:cNvSpPr/>
          <p:nvPr/>
        </p:nvSpPr>
        <p:spPr>
          <a:xfrm>
            <a:off x="4876800" y="1905000"/>
            <a:ext cx="4572000" cy="2453172"/>
          </a:xfrm>
          <a:prstGeom prst="rect">
            <a:avLst/>
          </a:prstGeom>
        </p:spPr>
        <p:txBody>
          <a:bodyPr>
            <a:spAutoFit/>
          </a:bodyPr>
          <a:lstStyle/>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Incident Commander Type 1 (ICT1)</a:t>
            </a:r>
          </a:p>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Information Officer Type 1</a:t>
            </a:r>
          </a:p>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Long Term Fire Analyst (LTAN)</a:t>
            </a:r>
          </a:p>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Logistics Section Chief (LSC1)</a:t>
            </a:r>
          </a:p>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Op’s Section Chief Type 1 (OSC1)</a:t>
            </a:r>
          </a:p>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Planning Section Chief Type 1 (PSC2)</a:t>
            </a:r>
          </a:p>
          <a:p>
            <a:pPr marL="0" marR="0">
              <a:lnSpc>
                <a:spcPct val="107000"/>
              </a:lnSpc>
              <a:spcBef>
                <a:spcPts val="0"/>
              </a:spcBef>
              <a:spcAft>
                <a:spcPts val="400"/>
              </a:spcAft>
            </a:pPr>
            <a:r>
              <a:rPr lang="en-US" sz="1800" dirty="0">
                <a:latin typeface="Arial" panose="020B0604020202020204" pitchFamily="34" charset="0"/>
                <a:ea typeface="Calibri" panose="020F0502020204030204" pitchFamily="34" charset="0"/>
                <a:cs typeface="Arial" panose="020B0604020202020204" pitchFamily="34" charset="0"/>
              </a:rPr>
              <a:t>Safety Officer Type 1 (SOF1</a:t>
            </a:r>
            <a:r>
              <a:rPr lang="en-US" sz="1800" dirty="0" smtClean="0">
                <a:latin typeface="Arial" panose="020B0604020202020204" pitchFamily="34" charset="0"/>
                <a:ea typeface="Calibri" panose="020F0502020204030204" pitchFamily="34" charset="0"/>
                <a:cs typeface="Arial" panose="020B0604020202020204" pitchFamily="34" charset="0"/>
              </a:rPr>
              <a:t>)</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7434641"/>
      </p:ext>
    </p:extLst>
  </p:cSld>
  <p:clrMapOvr>
    <a:overrideClrMapping bg1="lt1" tx1="dk1" bg2="lt2" tx2="dk2" accent1="accent1" accent2="accent2" accent3="accent3" accent4="accent4" accent5="accent5" accent6="accent6" hlink="hlink" folHlink="folHlink"/>
  </p:clrMapOvr>
  <p:transition advClick="0" advTm="2000"/>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41287"/>
            <a:ext cx="7772400" cy="1470025"/>
          </a:xfrm>
        </p:spPr>
        <p:txBody>
          <a:bodyPr/>
          <a:lstStyle/>
          <a:p>
            <a:r>
              <a:rPr lang="en-US" sz="4800" dirty="0">
                <a:solidFill>
                  <a:srgbClr val="FFFF00"/>
                </a:solidFill>
              </a:rPr>
              <a:t>APPLICATION SUBMITAL </a:t>
            </a:r>
            <a:br>
              <a:rPr lang="en-US" sz="4800" dirty="0">
                <a:solidFill>
                  <a:srgbClr val="FFFF00"/>
                </a:solidFill>
              </a:rPr>
            </a:br>
            <a:r>
              <a:rPr lang="en-US" sz="4800" dirty="0">
                <a:solidFill>
                  <a:srgbClr val="FFFF00"/>
                </a:solidFill>
              </a:rPr>
              <a:t>PROCESS</a:t>
            </a:r>
            <a:endParaRPr lang="en-US" dirty="0"/>
          </a:p>
        </p:txBody>
      </p:sp>
      <p:sp>
        <p:nvSpPr>
          <p:cNvPr id="5" name="Rectangle 3"/>
          <p:cNvSpPr>
            <a:spLocks noGrp="1" noChangeArrowheads="1"/>
          </p:cNvSpPr>
          <p:nvPr>
            <p:ph type="subTitle" idx="1"/>
          </p:nvPr>
        </p:nvSpPr>
        <p:spPr>
          <a:xfrm>
            <a:off x="152400" y="1905000"/>
            <a:ext cx="8991600" cy="4953000"/>
          </a:xfrm>
          <a:noFill/>
        </p:spPr>
        <p:txBody>
          <a:bodyPr lIns="92075" tIns="46038" rIns="92075" bIns="46038"/>
          <a:lstStyle/>
          <a:p>
            <a:pPr algn="l"/>
            <a:r>
              <a:rPr lang="en-US" sz="1800" dirty="0" smtClean="0">
                <a:solidFill>
                  <a:srgbClr val="FFFF00"/>
                </a:solidFill>
                <a:latin typeface="Arial" panose="020B0604020202020204" pitchFamily="34" charset="0"/>
                <a:cs typeface="Arial" panose="020B0604020202020204" pitchFamily="34" charset="0"/>
              </a:rPr>
              <a:t>Type Written Application</a:t>
            </a:r>
          </a:p>
          <a:p>
            <a:pPr algn="l"/>
            <a:r>
              <a:rPr lang="en-US" sz="1800" dirty="0" smtClean="0">
                <a:solidFill>
                  <a:srgbClr val="FFFF00"/>
                </a:solidFill>
                <a:latin typeface="Arial" panose="020B0604020202020204" pitchFamily="34" charset="0"/>
                <a:cs typeface="Arial" panose="020B0604020202020204" pitchFamily="34" charset="0"/>
              </a:rPr>
              <a:t>	with appropriate applicant and verifying official original signatures.</a:t>
            </a:r>
          </a:p>
          <a:p>
            <a:pPr algn="l"/>
            <a:r>
              <a:rPr lang="en-US" sz="1800" dirty="0" smtClean="0">
                <a:solidFill>
                  <a:srgbClr val="FFFF00"/>
                </a:solidFill>
                <a:latin typeface="Arial" panose="020B0604020202020204" pitchFamily="34" charset="0"/>
                <a:cs typeface="Arial" panose="020B0604020202020204" pitchFamily="34" charset="0"/>
              </a:rPr>
              <a:t>	</a:t>
            </a:r>
          </a:p>
          <a:p>
            <a:pPr algn="l"/>
            <a:r>
              <a:rPr lang="en-US" sz="1800" dirty="0" smtClean="0">
                <a:solidFill>
                  <a:srgbClr val="FFFF00"/>
                </a:solidFill>
                <a:latin typeface="Arial" panose="020B0604020202020204" pitchFamily="34" charset="0"/>
                <a:cs typeface="Arial" panose="020B0604020202020204" pitchFamily="34" charset="0"/>
              </a:rPr>
              <a:t>	Chiefs Authorization Letter</a:t>
            </a:r>
          </a:p>
          <a:p>
            <a:pPr algn="l"/>
            <a:r>
              <a:rPr lang="en-US" sz="1800" dirty="0" smtClean="0">
                <a:solidFill>
                  <a:srgbClr val="FFFF00"/>
                </a:solidFill>
                <a:latin typeface="Arial" panose="020B0604020202020204" pitchFamily="34" charset="0"/>
                <a:cs typeface="Arial" panose="020B0604020202020204" pitchFamily="34" charset="0"/>
              </a:rPr>
              <a:t>	Record of Experience (past 5 years)</a:t>
            </a:r>
          </a:p>
          <a:p>
            <a:pPr algn="l"/>
            <a:r>
              <a:rPr lang="en-US" sz="1800" dirty="0" smtClean="0">
                <a:solidFill>
                  <a:srgbClr val="FFFF00"/>
                </a:solidFill>
                <a:latin typeface="Arial" panose="020B0604020202020204" pitchFamily="34" charset="0"/>
                <a:cs typeface="Arial" panose="020B0604020202020204" pitchFamily="34" charset="0"/>
              </a:rPr>
              <a:t>	Record of training courses required for the position</a:t>
            </a:r>
          </a:p>
          <a:p>
            <a:pPr algn="l"/>
            <a:r>
              <a:rPr lang="en-US" sz="1800" dirty="0" smtClean="0">
                <a:solidFill>
                  <a:srgbClr val="FFFF00"/>
                </a:solidFill>
                <a:latin typeface="Arial" panose="020B0604020202020204" pitchFamily="34" charset="0"/>
                <a:cs typeface="Arial" panose="020B0604020202020204" pitchFamily="34" charset="0"/>
              </a:rPr>
              <a:t>	Complete copy of the PTB</a:t>
            </a:r>
          </a:p>
          <a:p>
            <a:pPr algn="l"/>
            <a:r>
              <a:rPr lang="en-US" sz="1800" dirty="0" smtClean="0">
                <a:solidFill>
                  <a:srgbClr val="FFFF00"/>
                </a:solidFill>
                <a:latin typeface="Arial" panose="020B0604020202020204" pitchFamily="34" charset="0"/>
                <a:cs typeface="Arial" panose="020B0604020202020204" pitchFamily="34" charset="0"/>
              </a:rPr>
              <a:t>	Copies of performance evaluations (ICS-225) for the position applied for.</a:t>
            </a:r>
          </a:p>
          <a:p>
            <a:pPr algn="l"/>
            <a:r>
              <a:rPr lang="en-US" sz="1800" dirty="0" smtClean="0">
                <a:solidFill>
                  <a:srgbClr val="FFFF00"/>
                </a:solidFill>
                <a:latin typeface="Arial" panose="020B0604020202020204" pitchFamily="34" charset="0"/>
                <a:cs typeface="Arial" panose="020B0604020202020204" pitchFamily="34" charset="0"/>
              </a:rPr>
              <a:t>	Copies of lower level CICCS certificates documenting required experience.</a:t>
            </a:r>
          </a:p>
          <a:p>
            <a:pPr algn="l"/>
            <a:r>
              <a:rPr lang="en-US" sz="1800" dirty="0" smtClean="0">
                <a:solidFill>
                  <a:srgbClr val="FFFF00"/>
                </a:solidFill>
                <a:latin typeface="Arial" panose="020B0604020202020204" pitchFamily="34" charset="0"/>
                <a:cs typeface="Arial" panose="020B0604020202020204" pitchFamily="34" charset="0"/>
              </a:rPr>
              <a:t>	Copies of all “Required Course” certificates for the position.</a:t>
            </a:r>
          </a:p>
          <a:p>
            <a:pPr algn="l"/>
            <a:r>
              <a:rPr lang="en-US" sz="1800" dirty="0" smtClean="0">
                <a:solidFill>
                  <a:srgbClr val="FFFF00"/>
                </a:solidFill>
                <a:latin typeface="Arial" panose="020B0604020202020204" pitchFamily="34" charset="0"/>
                <a:cs typeface="Arial" panose="020B0604020202020204" pitchFamily="34" charset="0"/>
              </a:rPr>
              <a:t>	Any other documentation that supports knowledge and experience </a:t>
            </a:r>
          </a:p>
          <a:p>
            <a:pPr algn="l"/>
            <a:endParaRPr lang="en-US" sz="1800" dirty="0" smtClean="0">
              <a:solidFill>
                <a:srgbClr val="FFFF00"/>
              </a:solidFill>
              <a:latin typeface="Arial" panose="020B0604020202020204" pitchFamily="34" charset="0"/>
              <a:cs typeface="Arial" panose="020B0604020202020204" pitchFamily="34" charset="0"/>
            </a:endParaRPr>
          </a:p>
          <a:p>
            <a:pPr algn="l"/>
            <a:endParaRPr lang="en-US" sz="1800" dirty="0" smtClean="0">
              <a:solidFill>
                <a:srgbClr val="FFFF00"/>
              </a:solidFill>
              <a:latin typeface="Arial" panose="020B0604020202020204" pitchFamily="34" charset="0"/>
              <a:cs typeface="Arial" panose="020B0604020202020204" pitchFamily="34" charset="0"/>
            </a:endParaRPr>
          </a:p>
          <a:p>
            <a:pPr algn="l"/>
            <a:r>
              <a:rPr lang="en-US" sz="1800" dirty="0" smtClean="0">
                <a:solidFill>
                  <a:srgbClr val="FFFF00"/>
                </a:solidFill>
                <a:latin typeface="Arial" panose="020B0604020202020204" pitchFamily="34" charset="0"/>
                <a:cs typeface="Arial" panose="020B0604020202020204" pitchFamily="34" charset="0"/>
              </a:rPr>
              <a:t>		</a:t>
            </a:r>
          </a:p>
          <a:p>
            <a:pPr algn="l"/>
            <a:r>
              <a:rPr lang="en-US" sz="1800" dirty="0" smtClean="0">
                <a:solidFill>
                  <a:srgbClr val="FFFF00"/>
                </a:solidFill>
                <a:latin typeface="Arial" panose="020B0604020202020204" pitchFamily="34" charset="0"/>
                <a:cs typeface="Arial" panose="020B0604020202020204" pitchFamily="34" charset="0"/>
              </a:rPr>
              <a:t>		</a:t>
            </a:r>
            <a:endParaRPr lang="en-US" sz="2400" dirty="0" smtClean="0">
              <a:solidFill>
                <a:srgbClr val="FFFF00"/>
              </a:solidFill>
            </a:endParaRPr>
          </a:p>
        </p:txBody>
      </p:sp>
    </p:spTree>
    <p:extLst>
      <p:ext uri="{BB962C8B-B14F-4D97-AF65-F5344CB8AC3E}">
        <p14:creationId xmlns:p14="http://schemas.microsoft.com/office/powerpoint/2010/main" val="2061821738"/>
      </p:ext>
    </p:extLst>
  </p:cSld>
  <p:clrMapOvr>
    <a:overrideClrMapping bg1="lt1" tx1="dk1" bg2="lt2" tx2="dk2" accent1="accent1" accent2="accent2" accent3="accent3" accent4="accent4" accent5="accent5" accent6="accent6" hlink="hlink" folHlink="folHlink"/>
  </p:clrMapOvr>
  <p:transition advClick="0" advTm="2000"/>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41287"/>
            <a:ext cx="7772400" cy="1470025"/>
          </a:xfrm>
        </p:spPr>
        <p:txBody>
          <a:bodyPr/>
          <a:lstStyle/>
          <a:p>
            <a:r>
              <a:rPr lang="en-US" sz="4800" dirty="0">
                <a:solidFill>
                  <a:srgbClr val="FFFF00"/>
                </a:solidFill>
              </a:rPr>
              <a:t>APPLICATION SUBMITAL </a:t>
            </a:r>
            <a:br>
              <a:rPr lang="en-US" sz="4800" dirty="0">
                <a:solidFill>
                  <a:srgbClr val="FFFF00"/>
                </a:solidFill>
              </a:rPr>
            </a:br>
            <a:r>
              <a:rPr lang="en-US" sz="4800" dirty="0" smtClean="0">
                <a:solidFill>
                  <a:srgbClr val="FFFF00"/>
                </a:solidFill>
              </a:rPr>
              <a:t>PROCESS </a:t>
            </a:r>
            <a:endParaRPr lang="en-US" dirty="0"/>
          </a:p>
        </p:txBody>
      </p:sp>
      <p:sp>
        <p:nvSpPr>
          <p:cNvPr id="6" name="Rectangle 3"/>
          <p:cNvSpPr txBox="1">
            <a:spLocks noChangeArrowheads="1"/>
          </p:cNvSpPr>
          <p:nvPr/>
        </p:nvSpPr>
        <p:spPr bwMode="auto">
          <a:xfrm>
            <a:off x="152400" y="1905000"/>
            <a:ext cx="8991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buFontTx/>
              <a:buChar char="•"/>
            </a:pPr>
            <a:r>
              <a:rPr lang="en-US" sz="1800" kern="0" smtClean="0">
                <a:solidFill>
                  <a:srgbClr val="FFFF00"/>
                </a:solidFill>
                <a:latin typeface="Arial" panose="020B0604020202020204" pitchFamily="34" charset="0"/>
                <a:cs typeface="Arial" panose="020B0604020202020204" pitchFamily="34" charset="0"/>
              </a:rPr>
              <a:t>Application Package shall be submitted to the appropriate level (Local, Operational, Regional or State) peer review committee chairperson.</a:t>
            </a:r>
          </a:p>
          <a:p>
            <a:pPr algn="l">
              <a:buFontTx/>
              <a:buChar char="•"/>
            </a:pPr>
            <a:endParaRPr lang="en-US" sz="1800" kern="0" smtClean="0">
              <a:solidFill>
                <a:srgbClr val="FFFF00"/>
              </a:solidFill>
              <a:latin typeface="Arial" panose="020B0604020202020204" pitchFamily="34" charset="0"/>
              <a:cs typeface="Arial" panose="020B0604020202020204" pitchFamily="34" charset="0"/>
            </a:endParaRPr>
          </a:p>
          <a:p>
            <a:pPr algn="l">
              <a:buFontTx/>
              <a:buChar char="•"/>
            </a:pPr>
            <a:r>
              <a:rPr lang="en-US" sz="1800" kern="0" smtClean="0">
                <a:solidFill>
                  <a:srgbClr val="FFFF00"/>
                </a:solidFill>
                <a:latin typeface="Arial" panose="020B0604020202020204" pitchFamily="34" charset="0"/>
                <a:cs typeface="Arial" panose="020B0604020202020204" pitchFamily="34" charset="0"/>
              </a:rPr>
              <a:t>Committees shall review application in order to verify that all CICCS requirements for certification have been met.</a:t>
            </a:r>
          </a:p>
          <a:p>
            <a:pPr algn="l">
              <a:buFontTx/>
              <a:buChar char="•"/>
            </a:pPr>
            <a:endParaRPr lang="en-US" sz="1800" kern="0" smtClean="0">
              <a:solidFill>
                <a:srgbClr val="FFFF00"/>
              </a:solidFill>
              <a:latin typeface="Arial" panose="020B0604020202020204" pitchFamily="34" charset="0"/>
              <a:cs typeface="Arial" panose="020B0604020202020204" pitchFamily="34" charset="0"/>
            </a:endParaRPr>
          </a:p>
          <a:p>
            <a:pPr algn="l">
              <a:buFontTx/>
              <a:buChar char="•"/>
            </a:pPr>
            <a:r>
              <a:rPr lang="en-US" sz="1800" kern="0" smtClean="0">
                <a:solidFill>
                  <a:srgbClr val="FFFF00"/>
                </a:solidFill>
                <a:latin typeface="Arial" panose="020B0604020202020204" pitchFamily="34" charset="0"/>
                <a:cs typeface="Arial" panose="020B0604020202020204" pitchFamily="34" charset="0"/>
              </a:rPr>
              <a:t>Committee Chair shall notify applicant, Agency/Department Chief or designee of the results of the peer review.</a:t>
            </a:r>
          </a:p>
          <a:p>
            <a:pPr algn="l">
              <a:buFontTx/>
              <a:buChar char="•"/>
            </a:pPr>
            <a:endParaRPr lang="en-US" sz="1800" kern="0" smtClean="0">
              <a:solidFill>
                <a:srgbClr val="FFFF00"/>
              </a:solidFill>
              <a:latin typeface="Arial" panose="020B0604020202020204" pitchFamily="34" charset="0"/>
              <a:cs typeface="Arial" panose="020B0604020202020204" pitchFamily="34" charset="0"/>
            </a:endParaRPr>
          </a:p>
          <a:p>
            <a:pPr algn="l">
              <a:buFontTx/>
              <a:buChar char="•"/>
            </a:pPr>
            <a:r>
              <a:rPr lang="en-US" sz="1800" kern="0" smtClean="0">
                <a:solidFill>
                  <a:srgbClr val="FFFF00"/>
                </a:solidFill>
                <a:latin typeface="Arial" panose="020B0604020202020204" pitchFamily="34" charset="0"/>
                <a:cs typeface="Arial" panose="020B0604020202020204" pitchFamily="34" charset="0"/>
              </a:rPr>
              <a:t>Upon successful committee evaluation and approval a CICCS certificate will be issued for the ICS position</a:t>
            </a:r>
          </a:p>
          <a:p>
            <a:pPr algn="l">
              <a:buFontTx/>
              <a:buChar char="•"/>
            </a:pPr>
            <a:endParaRPr lang="en-US" sz="1800" kern="0" smtClean="0">
              <a:solidFill>
                <a:srgbClr val="FFFF00"/>
              </a:solidFill>
              <a:latin typeface="Arial" panose="020B0604020202020204" pitchFamily="34" charset="0"/>
              <a:cs typeface="Arial" panose="020B0604020202020204" pitchFamily="34" charset="0"/>
            </a:endParaRPr>
          </a:p>
          <a:p>
            <a:pPr algn="l">
              <a:buFontTx/>
              <a:buChar char="•"/>
            </a:pPr>
            <a:r>
              <a:rPr lang="en-US" sz="1800" kern="0" smtClean="0">
                <a:solidFill>
                  <a:srgbClr val="FFFF00"/>
                </a:solidFill>
                <a:latin typeface="Arial" panose="020B0604020202020204" pitchFamily="34" charset="0"/>
                <a:cs typeface="Arial" panose="020B0604020202020204" pitchFamily="34" charset="0"/>
              </a:rPr>
              <a:t>Department/Agencies are responsible for the issuance of certificates at their review level</a:t>
            </a:r>
          </a:p>
          <a:p>
            <a:pPr algn="l">
              <a:buFontTx/>
              <a:buChar char="•"/>
            </a:pPr>
            <a:endParaRPr lang="en-US" sz="1800" kern="0" smtClean="0">
              <a:solidFill>
                <a:srgbClr val="FFFF00"/>
              </a:solidFill>
              <a:latin typeface="Arial" panose="020B0604020202020204" pitchFamily="34" charset="0"/>
              <a:cs typeface="Arial" panose="020B0604020202020204" pitchFamily="34" charset="0"/>
            </a:endParaRPr>
          </a:p>
          <a:p>
            <a:pPr algn="l"/>
            <a:endParaRPr lang="en-US" sz="1800" kern="0" smtClean="0">
              <a:solidFill>
                <a:srgbClr val="FFFF00"/>
              </a:solidFill>
              <a:latin typeface="Arial" panose="020B0604020202020204" pitchFamily="34" charset="0"/>
              <a:cs typeface="Arial" panose="020B0604020202020204" pitchFamily="34" charset="0"/>
            </a:endParaRPr>
          </a:p>
          <a:p>
            <a:pPr algn="l">
              <a:buFontTx/>
              <a:buChar char="•"/>
            </a:pPr>
            <a:endParaRPr lang="en-US" sz="1800" kern="0" smtClean="0">
              <a:solidFill>
                <a:srgbClr val="FFFF00"/>
              </a:solidFill>
              <a:latin typeface="Arial" panose="020B0604020202020204" pitchFamily="34" charset="0"/>
              <a:cs typeface="Arial" panose="020B0604020202020204" pitchFamily="34" charset="0"/>
            </a:endParaRPr>
          </a:p>
          <a:p>
            <a:pPr algn="l"/>
            <a:endParaRPr lang="en-US" sz="1800" kern="0" smtClean="0">
              <a:solidFill>
                <a:srgbClr val="FFFF00"/>
              </a:solidFill>
              <a:latin typeface="Arial" panose="020B0604020202020204" pitchFamily="34" charset="0"/>
              <a:cs typeface="Arial" panose="020B0604020202020204" pitchFamily="34" charset="0"/>
            </a:endParaRPr>
          </a:p>
          <a:p>
            <a:pPr algn="l"/>
            <a:endParaRPr lang="en-US" sz="1800" kern="0" smtClean="0">
              <a:solidFill>
                <a:srgbClr val="FFFF00"/>
              </a:solidFill>
              <a:latin typeface="Arial" panose="020B0604020202020204" pitchFamily="34" charset="0"/>
              <a:cs typeface="Arial" panose="020B0604020202020204" pitchFamily="34" charset="0"/>
            </a:endParaRPr>
          </a:p>
          <a:p>
            <a:pPr algn="l"/>
            <a:r>
              <a:rPr lang="en-US" sz="1800" kern="0" smtClean="0">
                <a:solidFill>
                  <a:srgbClr val="FFFF00"/>
                </a:solidFill>
                <a:latin typeface="Arial" panose="020B0604020202020204" pitchFamily="34" charset="0"/>
                <a:cs typeface="Arial" panose="020B0604020202020204" pitchFamily="34" charset="0"/>
              </a:rPr>
              <a:t>		</a:t>
            </a:r>
          </a:p>
          <a:p>
            <a:pPr algn="l"/>
            <a:r>
              <a:rPr lang="en-US" sz="1800" kern="0" smtClean="0">
                <a:solidFill>
                  <a:srgbClr val="FFFF00"/>
                </a:solidFill>
                <a:latin typeface="Arial" panose="020B0604020202020204" pitchFamily="34" charset="0"/>
                <a:cs typeface="Arial" panose="020B0604020202020204" pitchFamily="34" charset="0"/>
              </a:rPr>
              <a:t>		</a:t>
            </a:r>
            <a:endParaRPr lang="en-US" sz="2400" kern="0" dirty="0" smtClean="0">
              <a:solidFill>
                <a:srgbClr val="FFFF00"/>
              </a:solidFill>
            </a:endParaRPr>
          </a:p>
        </p:txBody>
      </p:sp>
    </p:spTree>
    <p:extLst>
      <p:ext uri="{BB962C8B-B14F-4D97-AF65-F5344CB8AC3E}">
        <p14:creationId xmlns:p14="http://schemas.microsoft.com/office/powerpoint/2010/main" val="3549857695"/>
      </p:ext>
    </p:extLst>
  </p:cSld>
  <p:clrMapOvr>
    <a:overrideClrMapping bg1="lt1" tx1="dk1" bg2="lt2" tx2="dk2" accent1="accent1" accent2="accent2" accent3="accent3" accent4="accent4" accent5="accent5" accent6="accent6" hlink="hlink" folHlink="folHlink"/>
  </p:clrMapOvr>
  <p:transition advClick="0" advTm="200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r>
              <a:rPr lang="en-US" dirty="0">
                <a:solidFill>
                  <a:srgbClr val="FFFF00"/>
                </a:solidFill>
              </a:rPr>
              <a:t>History Of CICCS </a:t>
            </a:r>
            <a:r>
              <a:rPr lang="en-US" dirty="0" smtClean="0">
                <a:solidFill>
                  <a:srgbClr val="FFFF00"/>
                </a:solidFill>
              </a:rPr>
              <a:t> </a:t>
            </a:r>
            <a:endParaRPr lang="en-US" dirty="0"/>
          </a:p>
        </p:txBody>
      </p:sp>
      <p:sp>
        <p:nvSpPr>
          <p:cNvPr id="4" name="Content Placeholder 3"/>
          <p:cNvSpPr>
            <a:spLocks noGrp="1"/>
          </p:cNvSpPr>
          <p:nvPr>
            <p:ph sz="quarter" idx="10"/>
          </p:nvPr>
        </p:nvSpPr>
        <p:spPr>
          <a:xfrm>
            <a:off x="990600" y="1172805"/>
            <a:ext cx="6781800" cy="2362200"/>
          </a:xfrm>
        </p:spPr>
        <p:txBody>
          <a:bodyPr/>
          <a:lstStyle/>
          <a:p>
            <a:pPr marL="0" lvl="0" indent="0" eaLnBrk="1" hangingPunct="1">
              <a:spcBef>
                <a:spcPct val="0"/>
              </a:spcBef>
              <a:buNone/>
            </a:pPr>
            <a:r>
              <a:rPr lang="en-US" kern="1200" dirty="0">
                <a:solidFill>
                  <a:srgbClr val="FFFF00"/>
                </a:solidFill>
                <a:latin typeface="Times New Roman" panose="02020603050405020304" pitchFamily="18" charset="0"/>
              </a:rPr>
              <a:t>2010 - California Version of CICCS Adopted by State Board of Fire Services &amp; OES Fire &amp; Rescue Service Advisory Committee/FIRESCOPE Board of Directors.</a:t>
            </a:r>
          </a:p>
          <a:p>
            <a:pPr marL="0" lvl="0" indent="0" eaLnBrk="1" hangingPunct="1">
              <a:spcBef>
                <a:spcPct val="0"/>
              </a:spcBef>
              <a:buNone/>
            </a:pPr>
            <a:endParaRPr lang="en-US" kern="1200" dirty="0">
              <a:solidFill>
                <a:srgbClr val="FFFF00"/>
              </a:solidFill>
              <a:latin typeface="Times New Roman" panose="02020603050405020304" pitchFamily="18" charset="0"/>
            </a:endParaRPr>
          </a:p>
          <a:p>
            <a:pPr marL="0" lvl="0" indent="0" eaLnBrk="1" hangingPunct="1">
              <a:spcBef>
                <a:spcPct val="0"/>
              </a:spcBef>
              <a:buNone/>
            </a:pPr>
            <a:r>
              <a:rPr lang="en-US" kern="1200" dirty="0">
                <a:solidFill>
                  <a:srgbClr val="FFFF00"/>
                </a:solidFill>
                <a:latin typeface="Times New Roman" panose="02020603050405020304" pitchFamily="18" charset="0"/>
              </a:rPr>
              <a:t>JULY, 1 2010 - Implementation of California Version of CICCS</a:t>
            </a:r>
            <a:endParaRPr lang="en-US" sz="2800" kern="12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891034424"/>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 </a:t>
            </a:r>
            <a:endParaRPr lang="en-US" dirty="0"/>
          </a:p>
        </p:txBody>
      </p:sp>
      <p:pic>
        <p:nvPicPr>
          <p:cNvPr id="41986" name="Picture 2" descr="A logo: I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920750" y="5641975"/>
            <a:ext cx="7385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5400" dirty="0">
                <a:solidFill>
                  <a:srgbClr val="000000"/>
                </a:solidFill>
              </a:rPr>
              <a:t>http://www.vdatasys.com/</a:t>
            </a:r>
          </a:p>
        </p:txBody>
      </p:sp>
    </p:spTree>
  </p:cSld>
  <p:clrMapOvr>
    <a:masterClrMapping/>
  </p:clrMapOvr>
  <p:transition advClick="0" advTm="2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 y="3200400"/>
            <a:ext cx="7772400" cy="1219200"/>
          </a:xfrm>
        </p:spPr>
        <p:txBody>
          <a:bodyPr/>
          <a:lstStyle/>
          <a:p>
            <a:pPr lvl="0" eaLnBrk="1" hangingPunct="1">
              <a:lnSpc>
                <a:spcPct val="150000"/>
              </a:lnSpc>
            </a:pPr>
            <a:r>
              <a:rPr lang="en-US" sz="6000" kern="1200" dirty="0">
                <a:solidFill>
                  <a:srgbClr val="FFFF00"/>
                </a:solidFill>
                <a:latin typeface="Times New Roman" panose="02020603050405020304" pitchFamily="18" charset="0"/>
              </a:rPr>
              <a:t>Internal </a:t>
            </a:r>
            <a:br>
              <a:rPr lang="en-US" sz="6000" kern="1200" dirty="0">
                <a:solidFill>
                  <a:srgbClr val="FFFF00"/>
                </a:solidFill>
                <a:latin typeface="Times New Roman" panose="02020603050405020304" pitchFamily="18" charset="0"/>
              </a:rPr>
            </a:br>
            <a:r>
              <a:rPr lang="en-US" sz="6000" kern="1200" dirty="0">
                <a:solidFill>
                  <a:srgbClr val="FFFF00"/>
                </a:solidFill>
                <a:latin typeface="Times New Roman" panose="02020603050405020304" pitchFamily="18" charset="0"/>
              </a:rPr>
              <a:t>Department/Agency              Review Committee</a:t>
            </a:r>
            <a:br>
              <a:rPr lang="en-US" sz="6000" kern="1200" dirty="0">
                <a:solidFill>
                  <a:srgbClr val="FFFF00"/>
                </a:solidFill>
                <a:latin typeface="Times New Roman" panose="02020603050405020304" pitchFamily="18" charset="0"/>
              </a:rPr>
            </a:br>
            <a:endParaRPr lang="en-US" kern="1200" dirty="0">
              <a:solidFill>
                <a:srgbClr val="FFFF00"/>
              </a:solidFill>
              <a:latin typeface="Times New Roman" panose="02020603050405020304" pitchFamily="18" charset="0"/>
            </a:endParaRPr>
          </a:p>
        </p:txBody>
      </p:sp>
    </p:spTree>
  </p:cSld>
  <p:clrMapOvr>
    <a:masterClrMapping/>
  </p:clrMapOvr>
  <p:transition advClick="0" advTm="2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228600"/>
            <a:ext cx="9525000" cy="1143000"/>
          </a:xfrm>
        </p:spPr>
        <p:txBody>
          <a:bodyPr/>
          <a:lstStyle/>
          <a:p>
            <a:pPr lvl="0" eaLnBrk="1" hangingPunct="1"/>
            <a:r>
              <a:rPr lang="en-US" sz="6600" kern="1200" dirty="0">
                <a:solidFill>
                  <a:srgbClr val="FFFF00"/>
                </a:solidFill>
                <a:latin typeface="Times New Roman" panose="02020603050405020304" pitchFamily="18" charset="0"/>
              </a:rPr>
              <a:t>CICCS Record Keeping</a:t>
            </a:r>
          </a:p>
        </p:txBody>
      </p:sp>
      <p:sp>
        <p:nvSpPr>
          <p:cNvPr id="44035" name="TextBox 4"/>
          <p:cNvSpPr txBox="1">
            <a:spLocks noChangeArrowheads="1"/>
          </p:cNvSpPr>
          <p:nvPr/>
        </p:nvSpPr>
        <p:spPr bwMode="auto">
          <a:xfrm>
            <a:off x="685800" y="1905000"/>
            <a:ext cx="7848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FF00"/>
                </a:solidFill>
                <a:latin typeface="Times New Roman" panose="02020603050405020304" pitchFamily="18" charset="0"/>
              </a:defRPr>
            </a:lvl1pPr>
            <a:lvl2pPr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2400"/>
              <a:t>Chairperson is required to maintain all written documentation  pertaining to the peer review committee including </a:t>
            </a:r>
          </a:p>
          <a:p>
            <a:pPr lvl="1" eaLnBrk="1" hangingPunct="1">
              <a:buFont typeface="Arial" panose="020B0604020202020204" pitchFamily="34" charset="0"/>
              <a:buChar char="•"/>
            </a:pPr>
            <a:r>
              <a:rPr lang="en-US" sz="2800"/>
              <a:t>electronic messages and notes</a:t>
            </a:r>
          </a:p>
          <a:p>
            <a:pPr lvl="1" eaLnBrk="1" hangingPunct="1">
              <a:buFont typeface="Arial" panose="020B0604020202020204" pitchFamily="34" charset="0"/>
              <a:buChar char="•"/>
            </a:pPr>
            <a:r>
              <a:rPr lang="en-US" sz="2800"/>
              <a:t>hardcopies of notes, letters, other correspondence</a:t>
            </a:r>
          </a:p>
          <a:p>
            <a:pPr lvl="1" eaLnBrk="1" hangingPunct="1">
              <a:buFont typeface="Arial" panose="020B0604020202020204" pitchFamily="34" charset="0"/>
              <a:buChar char="•"/>
            </a:pPr>
            <a:r>
              <a:rPr lang="en-US" sz="2800"/>
              <a:t>meeting minutes </a:t>
            </a:r>
          </a:p>
          <a:p>
            <a:pPr lvl="1" eaLnBrk="1" hangingPunct="1">
              <a:buFont typeface="Arial" panose="020B0604020202020204" pitchFamily="34" charset="0"/>
              <a:buChar char="•"/>
            </a:pPr>
            <a:r>
              <a:rPr lang="en-US" sz="2800"/>
              <a:t>original signed applications</a:t>
            </a:r>
          </a:p>
          <a:p>
            <a:pPr lvl="1" eaLnBrk="1" hangingPunct="1">
              <a:buFont typeface="Arial" panose="020B0604020202020204" pitchFamily="34" charset="0"/>
              <a:buChar char="•"/>
            </a:pPr>
            <a:r>
              <a:rPr lang="en-US" sz="2800"/>
              <a:t>other pertinent documentation  </a:t>
            </a:r>
          </a:p>
          <a:p>
            <a:pPr eaLnBrk="1" hangingPunct="1">
              <a:buFont typeface="Arial" panose="020B0604020202020204" pitchFamily="34" charset="0"/>
              <a:buChar char="•"/>
            </a:pPr>
            <a:endParaRPr lang="en-US" sz="2400"/>
          </a:p>
          <a:p>
            <a:pPr eaLnBrk="1" hangingPunct="1">
              <a:buFont typeface="Arial" panose="020B0604020202020204" pitchFamily="34" charset="0"/>
              <a:buChar char="•"/>
            </a:pPr>
            <a:endParaRPr lang="en-US" sz="2400"/>
          </a:p>
          <a:p>
            <a:pPr eaLnBrk="1" hangingPunct="1">
              <a:buFont typeface="Arial" panose="020B0604020202020204" pitchFamily="34" charset="0"/>
              <a:buChar char="•"/>
            </a:pPr>
            <a:endParaRPr lang="en-US" sz="2400"/>
          </a:p>
          <a:p>
            <a:pPr eaLnBrk="1" hangingPunct="1"/>
            <a:r>
              <a:rPr lang="en-US" sz="2400"/>
              <a:t>(all records may be digitized and maintained electronically)   </a:t>
            </a:r>
          </a:p>
          <a:p>
            <a:pPr eaLnBrk="1" hangingPunct="1"/>
            <a:r>
              <a:rPr lang="en-US" sz="2400"/>
              <a:t>	 </a:t>
            </a:r>
          </a:p>
        </p:txBody>
      </p:sp>
    </p:spTree>
  </p:cSld>
  <p:clrMapOvr>
    <a:masterClrMapping/>
  </p:clrMapOvr>
  <p:transition advClick="0" advTm="2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5058" name="Picture 2" descr="An old photograph depicting men in firefighting suit posing for the camer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idx="4294967295"/>
          </p:nvPr>
        </p:nvSpPr>
        <p:spPr bwMode="auto">
          <a:xfrm>
            <a:off x="4331676" y="152995"/>
            <a:ext cx="3821723" cy="92333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algn="ctr" eaLnBrk="1" hangingPunct="1"/>
            <a:r>
              <a:rPr lang="en-US" sz="5400" dirty="0">
                <a:solidFill>
                  <a:schemeClr val="tx1"/>
                </a:solidFill>
                <a:latin typeface="Playbill" panose="040506030A0602020202" pitchFamily="82" charset="0"/>
              </a:rPr>
              <a:t>Historical Recognition</a:t>
            </a:r>
          </a:p>
        </p:txBody>
      </p:sp>
    </p:spTree>
  </p:cSld>
  <p:clrMapOvr>
    <a:masterClrMapping/>
  </p:clrMapOvr>
  <p:transition advClick="0" advTm="2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6085" name="Title 5"/>
          <p:cNvSpPr>
            <a:spLocks noGrp="1"/>
          </p:cNvSpPr>
          <p:nvPr>
            <p:ph type="title"/>
          </p:nvPr>
        </p:nvSpPr>
        <p:spPr>
          <a:xfrm>
            <a:off x="0" y="1752600"/>
            <a:ext cx="9144000" cy="2819400"/>
          </a:xfrm>
        </p:spPr>
        <p:txBody>
          <a:bodyPr/>
          <a:lstStyle/>
          <a:p>
            <a:r>
              <a:rPr lang="en-US" dirty="0" smtClean="0">
                <a:solidFill>
                  <a:srgbClr val="FFFF00"/>
                </a:solidFill>
              </a:rPr>
              <a:t>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sz="4000" dirty="0" smtClean="0">
                <a:solidFill>
                  <a:srgbClr val="FFFF00"/>
                </a:solidFill>
                <a:hlinkClick r:id="rId3" tooltip="www.calema.ca.gov/fire/onlinedocuments"/>
              </a:rPr>
              <a:t>www.calema.ca.gov/fire/onlinedocuments</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or</a:t>
            </a:r>
            <a:br>
              <a:rPr lang="en-US" sz="4000" dirty="0" smtClean="0">
                <a:solidFill>
                  <a:srgbClr val="FFFF00"/>
                </a:solidFill>
              </a:rPr>
            </a:br>
            <a:r>
              <a:rPr lang="en-US" sz="4000" dirty="0" smtClean="0">
                <a:solidFill>
                  <a:srgbClr val="FFFF00"/>
                </a:solidFill>
                <a:hlinkClick r:id="rId4" tooltip="www.firescope.org"/>
              </a:rPr>
              <a:t>www.firescope.org</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Tree>
  </p:cSld>
  <p:clrMapOvr>
    <a:masterClrMapping/>
  </p:clrMapOvr>
  <p:transition advClick="0" advTm="2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76200" y="-228600"/>
            <a:ext cx="2563522" cy="261610"/>
          </a:xfrm>
          <a:prstGeom prst="rect">
            <a:avLst/>
          </a:prstGeom>
        </p:spPr>
        <p:txBody>
          <a:bodyPr wrap="none">
            <a:spAutoFit/>
          </a:bodyPr>
          <a:lstStyle/>
          <a:p>
            <a:pPr lvl="0"/>
            <a:r>
              <a:rPr lang="en-US" sz="1100" dirty="0">
                <a:ea typeface="Calibri" panose="020F0502020204030204" pitchFamily="34" charset="0"/>
                <a:cs typeface="Times New Roman" panose="02020603050405020304" pitchFamily="18" charset="0"/>
                <a:hlinkClick r:id="rId2" tooltip="www.calema.ca.gov/fire/onlinedocuments"/>
              </a:rPr>
              <a:t>www.calema.ca.gov/fire/onlinedocuments</a:t>
            </a:r>
            <a:endParaRPr lang="en-US" sz="1100" dirty="0">
              <a:ea typeface="Calibri" panose="020F0502020204030204" pitchFamily="34" charset="0"/>
              <a:cs typeface="Times New Roman" panose="02020603050405020304" pitchFamily="18" charset="0"/>
            </a:endParaRPr>
          </a:p>
        </p:txBody>
      </p:sp>
      <p:sp>
        <p:nvSpPr>
          <p:cNvPr id="47109" name="Title 5"/>
          <p:cNvSpPr>
            <a:spLocks noGrp="1"/>
          </p:cNvSpPr>
          <p:nvPr>
            <p:ph type="title"/>
          </p:nvPr>
        </p:nvSpPr>
        <p:spPr>
          <a:xfrm>
            <a:off x="685800" y="533400"/>
            <a:ext cx="7772400" cy="1143000"/>
          </a:xfrm>
        </p:spPr>
        <p:txBody>
          <a:bodyPr/>
          <a:lstStyle/>
          <a:p>
            <a:r>
              <a:rPr lang="en-US" dirty="0" smtClean="0">
                <a:solidFill>
                  <a:srgbClr val="FFFF00"/>
                </a:solidFill>
              </a:rPr>
              <a:t>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STATEWIDE </a:t>
            </a:r>
            <a:br>
              <a:rPr lang="en-US" dirty="0" smtClean="0">
                <a:solidFill>
                  <a:srgbClr val="FFFF00"/>
                </a:solidFill>
              </a:rPr>
            </a:br>
            <a:r>
              <a:rPr lang="en-US" dirty="0" smtClean="0">
                <a:solidFill>
                  <a:srgbClr val="FFFF00"/>
                </a:solidFill>
              </a:rPr>
              <a:t>POINT OF CONTACT</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
        <p:nvSpPr>
          <p:cNvPr id="47110" name="Content Placeholder 7"/>
          <p:cNvSpPr>
            <a:spLocks noGrp="1"/>
          </p:cNvSpPr>
          <p:nvPr>
            <p:ph idx="1"/>
          </p:nvPr>
        </p:nvSpPr>
        <p:spPr>
          <a:xfrm>
            <a:off x="762000" y="2362200"/>
            <a:ext cx="7772400" cy="4114800"/>
          </a:xfrm>
        </p:spPr>
        <p:txBody>
          <a:bodyPr/>
          <a:lstStyle/>
          <a:p>
            <a:r>
              <a:rPr lang="en-US" sz="4800" dirty="0" smtClean="0">
                <a:solidFill>
                  <a:srgbClr val="FFFF00"/>
                </a:solidFill>
              </a:rPr>
              <a:t>Deputy Chief Scott Vail</a:t>
            </a:r>
          </a:p>
          <a:p>
            <a:pPr>
              <a:buFontTx/>
              <a:buNone/>
            </a:pPr>
            <a:r>
              <a:rPr lang="en-US" sz="4800" dirty="0" smtClean="0">
                <a:solidFill>
                  <a:srgbClr val="FFFF00"/>
                </a:solidFill>
              </a:rPr>
              <a:t>   916-832-4229</a:t>
            </a:r>
          </a:p>
          <a:p>
            <a:pPr lvl="1">
              <a:buFontTx/>
              <a:buNone/>
            </a:pPr>
            <a:r>
              <a:rPr lang="en-US" sz="4800" dirty="0" smtClean="0">
                <a:solidFill>
                  <a:srgbClr val="FFFF00"/>
                </a:solidFill>
              </a:rPr>
              <a:t>scott.vail@calema.ca.gov</a:t>
            </a:r>
          </a:p>
        </p:txBody>
      </p:sp>
    </p:spTree>
  </p:cSld>
  <p:clrMapOvr>
    <a:masterClrMapping/>
  </p:clrMapOvr>
  <p:transition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856" y="-38100"/>
            <a:ext cx="7772400" cy="1143000"/>
          </a:xfrm>
        </p:spPr>
        <p:txBody>
          <a:bodyPr/>
          <a:lstStyle/>
          <a:p>
            <a:r>
              <a:rPr lang="en-US" dirty="0">
                <a:solidFill>
                  <a:srgbClr val="FFFF00"/>
                </a:solidFill>
              </a:rPr>
              <a:t>CICCS INTRODUCTION</a:t>
            </a:r>
            <a:endParaRPr lang="en-US" dirty="0"/>
          </a:p>
        </p:txBody>
      </p:sp>
      <p:sp>
        <p:nvSpPr>
          <p:cNvPr id="3" name="Content Placeholder 2"/>
          <p:cNvSpPr>
            <a:spLocks noGrp="1"/>
          </p:cNvSpPr>
          <p:nvPr>
            <p:ph sz="quarter" idx="13"/>
          </p:nvPr>
        </p:nvSpPr>
        <p:spPr>
          <a:xfrm>
            <a:off x="457200" y="1295400"/>
            <a:ext cx="7816056" cy="4495800"/>
          </a:xfrm>
        </p:spPr>
        <p:txBody>
          <a:bodyPr/>
          <a:lstStyle/>
          <a:p>
            <a:pPr marL="0" lvl="0" indent="0" eaLnBrk="1" hangingPunct="1">
              <a:spcBef>
                <a:spcPct val="0"/>
              </a:spcBef>
              <a:buNone/>
            </a:pPr>
            <a:r>
              <a:rPr lang="en-US" sz="4000" kern="1200" dirty="0">
                <a:solidFill>
                  <a:srgbClr val="FFFF00"/>
                </a:solidFill>
                <a:latin typeface="Times New Roman" panose="02020603050405020304" pitchFamily="18" charset="0"/>
              </a:rPr>
              <a:t>Goal-To Enhance the abilities of our State’s firefighters to adequately prepare themselves to respond to all types of incidents by clearly identifying certification criteria.</a:t>
            </a:r>
          </a:p>
          <a:p>
            <a:pPr marL="0" lvl="0" indent="0" eaLnBrk="1" hangingPunct="1">
              <a:spcBef>
                <a:spcPct val="0"/>
              </a:spcBef>
              <a:buNone/>
            </a:pPr>
            <a:endParaRPr lang="en-US" sz="4000" kern="1200" dirty="0">
              <a:solidFill>
                <a:srgbClr val="FFFF00"/>
              </a:solidFill>
              <a:latin typeface="Times New Roman" panose="02020603050405020304" pitchFamily="18" charset="0"/>
            </a:endParaRPr>
          </a:p>
          <a:p>
            <a:pPr marL="0" lvl="0" indent="0" eaLnBrk="1" hangingPunct="1">
              <a:spcBef>
                <a:spcPct val="0"/>
              </a:spcBef>
              <a:buNone/>
            </a:pPr>
            <a:r>
              <a:rPr lang="en-US" sz="4000" kern="1200" dirty="0">
                <a:solidFill>
                  <a:srgbClr val="FFFF00"/>
                </a:solidFill>
                <a:latin typeface="Times New Roman" panose="02020603050405020304" pitchFamily="18" charset="0"/>
              </a:rPr>
              <a:t>Objective-Create a Qualification System that meets the needs of the California Fire Service. </a:t>
            </a:r>
            <a:endParaRPr lang="en-US" sz="4400" b="1" kern="12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351637024"/>
      </p:ext>
    </p:extLst>
  </p:cSld>
  <p:clrMapOvr>
    <a:overrideClrMapping bg1="lt1" tx1="dk1" bg2="lt2" tx2="dk2" accent1="accent1" accent2="accent2" accent3="accent3" accent4="accent4" accent5="accent5" accent6="accent6" hlink="hlink" folHlink="folHlink"/>
  </p:clrMapOvr>
  <p:transition advClick="0"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762000" y="304800"/>
            <a:ext cx="7772400" cy="1143000"/>
          </a:xfrm>
        </p:spPr>
        <p:txBody>
          <a:bodyPr/>
          <a:lstStyle/>
          <a:p>
            <a:pPr algn="l" eaLnBrk="1" hangingPunct="1"/>
            <a:r>
              <a:rPr lang="en-US" dirty="0" smtClean="0">
                <a:solidFill>
                  <a:srgbClr val="FFFF00"/>
                </a:solidFill>
              </a:rPr>
              <a:t>What is the California Incident Command Certification System?</a:t>
            </a:r>
          </a:p>
        </p:txBody>
      </p:sp>
      <p:sp>
        <p:nvSpPr>
          <p:cNvPr id="8197" name="Text Box 5"/>
          <p:cNvSpPr txBox="1">
            <a:spLocks noChangeArrowheads="1"/>
          </p:cNvSpPr>
          <p:nvPr/>
        </p:nvSpPr>
        <p:spPr bwMode="auto">
          <a:xfrm>
            <a:off x="779463" y="2133600"/>
            <a:ext cx="2497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algn="ctr" eaLnBrk="1" hangingPunct="1"/>
            <a:r>
              <a:rPr lang="en-US" u="sng"/>
              <a:t>CICCS Is:</a:t>
            </a:r>
          </a:p>
        </p:txBody>
      </p:sp>
      <p:sp>
        <p:nvSpPr>
          <p:cNvPr id="8194" name="Rectangle 2"/>
          <p:cNvSpPr>
            <a:spLocks noGrp="1" noChangeArrowheads="1"/>
          </p:cNvSpPr>
          <p:nvPr>
            <p:ph idx="1"/>
          </p:nvPr>
        </p:nvSpPr>
        <p:spPr>
          <a:xfrm>
            <a:off x="685800" y="3276600"/>
            <a:ext cx="7772400" cy="4114800"/>
          </a:xfrm>
        </p:spPr>
        <p:txBody>
          <a:bodyPr/>
          <a:lstStyle/>
          <a:p>
            <a:pPr marL="609600" indent="-609600" eaLnBrk="1" hangingPunct="1"/>
            <a:r>
              <a:rPr lang="en-US" dirty="0" smtClean="0">
                <a:solidFill>
                  <a:srgbClr val="FFFF00"/>
                </a:solidFill>
              </a:rPr>
              <a:t>A certification system for  positions within the Incident Command System.</a:t>
            </a:r>
          </a:p>
          <a:p>
            <a:pPr marL="609600" indent="-609600" eaLnBrk="1" hangingPunct="1"/>
            <a:r>
              <a:rPr lang="en-US" dirty="0" smtClean="0">
                <a:solidFill>
                  <a:srgbClr val="FFFF00"/>
                </a:solidFill>
              </a:rPr>
              <a:t>A “Performance Based System” utilizing established minimum training standards and documented experience.</a:t>
            </a:r>
          </a:p>
          <a:p>
            <a:pPr marL="609600" indent="-609600" eaLnBrk="1" hangingPunct="1">
              <a:buFontTx/>
              <a:buNone/>
            </a:pPr>
            <a:endParaRPr lang="en-US" dirty="0" smtClean="0">
              <a:solidFill>
                <a:srgbClr val="FFFF00"/>
              </a:solidFill>
            </a:endParaRPr>
          </a:p>
        </p:txBody>
      </p:sp>
    </p:spTree>
  </p:cSld>
  <p:clrMapOvr>
    <a:masterClrMapping/>
  </p:clrMapOvr>
  <p:transition advClick="0"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CICCS Terminology</a:t>
            </a:r>
          </a:p>
        </p:txBody>
      </p:sp>
      <p:sp>
        <p:nvSpPr>
          <p:cNvPr id="9218" name="Rectangle 2"/>
          <p:cNvSpPr>
            <a:spLocks noGrp="1" noChangeArrowheads="1"/>
          </p:cNvSpPr>
          <p:nvPr>
            <p:ph idx="1"/>
          </p:nvPr>
        </p:nvSpPr>
        <p:spPr>
          <a:xfrm>
            <a:off x="685800" y="2057400"/>
            <a:ext cx="7772400" cy="4114800"/>
          </a:xfrm>
        </p:spPr>
        <p:txBody>
          <a:bodyPr/>
          <a:lstStyle/>
          <a:p>
            <a:pPr eaLnBrk="1" hangingPunct="1">
              <a:lnSpc>
                <a:spcPct val="90000"/>
              </a:lnSpc>
              <a:buFontTx/>
              <a:buNone/>
            </a:pPr>
            <a:r>
              <a:rPr lang="en-US" sz="2800" u="sng" smtClean="0">
                <a:solidFill>
                  <a:srgbClr val="FFFF00"/>
                </a:solidFill>
              </a:rPr>
              <a:t>Certification:</a:t>
            </a:r>
            <a:r>
              <a:rPr lang="en-US" sz="2800" smtClean="0">
                <a:solidFill>
                  <a:srgbClr val="FFFF00"/>
                </a:solidFill>
              </a:rPr>
              <a:t> The process whereby the State Fire Marshal’s Office confirms through the local fire chief, EMA operational area or EMA region that an individual has completed the required coursework and has obtained documented experience.</a:t>
            </a:r>
          </a:p>
          <a:p>
            <a:pPr eaLnBrk="1" hangingPunct="1">
              <a:lnSpc>
                <a:spcPct val="90000"/>
              </a:lnSpc>
              <a:buFontTx/>
              <a:buNone/>
            </a:pPr>
            <a:endParaRPr lang="en-US" sz="2800" dirty="0" smtClean="0">
              <a:solidFill>
                <a:srgbClr val="FFFF00"/>
              </a:solidFill>
            </a:endParaRPr>
          </a:p>
          <a:p>
            <a:pPr eaLnBrk="1" hangingPunct="1">
              <a:lnSpc>
                <a:spcPct val="90000"/>
              </a:lnSpc>
              <a:buFontTx/>
              <a:buNone/>
            </a:pPr>
            <a:r>
              <a:rPr lang="en-US" sz="2800" u="sng" dirty="0" smtClean="0">
                <a:solidFill>
                  <a:srgbClr val="FFFF00"/>
                </a:solidFill>
              </a:rPr>
              <a:t>Qualification:</a:t>
            </a:r>
            <a:r>
              <a:rPr lang="en-US" sz="2800" dirty="0" smtClean="0">
                <a:solidFill>
                  <a:srgbClr val="FFFF00"/>
                </a:solidFill>
              </a:rPr>
              <a:t> The process whereby the fire chief affirms physical fitness and currency in the position and makes the individual available to the mutual aid system.</a:t>
            </a:r>
          </a:p>
        </p:txBody>
      </p:sp>
    </p:spTree>
  </p:cSld>
  <p:clrMapOvr>
    <a:masterClrMapping/>
  </p:clrMapOvr>
  <p:transition advClick="0"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3881" y="-190500"/>
            <a:ext cx="7772400" cy="1143000"/>
          </a:xfrm>
        </p:spPr>
        <p:txBody>
          <a:bodyPr/>
          <a:lstStyle/>
          <a:p>
            <a:pPr eaLnBrk="1" hangingPunct="1"/>
            <a:r>
              <a:rPr lang="en-US" dirty="0">
                <a:solidFill>
                  <a:srgbClr val="FFFF00"/>
                </a:solidFill>
              </a:rPr>
              <a:t>AUTHORITY</a:t>
            </a:r>
          </a:p>
        </p:txBody>
      </p:sp>
      <p:sp>
        <p:nvSpPr>
          <p:cNvPr id="10246" name="Text Box 7"/>
          <p:cNvSpPr txBox="1">
            <a:spLocks noChangeArrowheads="1"/>
          </p:cNvSpPr>
          <p:nvPr/>
        </p:nvSpPr>
        <p:spPr bwMode="auto">
          <a:xfrm>
            <a:off x="228600" y="1509504"/>
            <a:ext cx="85344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dirty="0"/>
              <a:t>CICCS Taskforce is a sub-committee</a:t>
            </a:r>
          </a:p>
          <a:p>
            <a:pPr eaLnBrk="1" hangingPunct="1"/>
            <a:r>
              <a:rPr lang="en-US" dirty="0"/>
              <a:t>Of the State Board of Fire Services (SBFS).</a:t>
            </a:r>
          </a:p>
          <a:p>
            <a:pPr eaLnBrk="1" hangingPunct="1"/>
            <a:r>
              <a:rPr lang="en-PH" dirty="0" smtClean="0"/>
              <a:t>	</a:t>
            </a:r>
            <a:endParaRPr lang="en-US" dirty="0"/>
          </a:p>
        </p:txBody>
      </p:sp>
    </p:spTree>
  </p:cSld>
  <p:clrMapOvr>
    <a:masterClrMapping/>
  </p:clrMapOvr>
  <p:transition advClick="0"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8663" y="38100"/>
            <a:ext cx="7772400" cy="1143000"/>
          </a:xfrm>
        </p:spPr>
        <p:txBody>
          <a:bodyPr/>
          <a:lstStyle/>
          <a:p>
            <a:pPr eaLnBrk="1" hangingPunct="1"/>
            <a:r>
              <a:rPr lang="en-US" dirty="0">
                <a:solidFill>
                  <a:srgbClr val="FFFF00"/>
                </a:solidFill>
              </a:rPr>
              <a:t>CICCS Program Responsibility</a:t>
            </a:r>
          </a:p>
        </p:txBody>
      </p:sp>
      <p:sp>
        <p:nvSpPr>
          <p:cNvPr id="53255" name="Text Box 7"/>
          <p:cNvSpPr txBox="1">
            <a:spLocks noChangeArrowheads="1"/>
          </p:cNvSpPr>
          <p:nvPr/>
        </p:nvSpPr>
        <p:spPr bwMode="auto">
          <a:xfrm>
            <a:off x="228600" y="1295400"/>
            <a:ext cx="86868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rgbClr val="FFFF00"/>
                </a:solidFill>
                <a:latin typeface="Times New Roman" panose="02020603050405020304" pitchFamily="18" charset="0"/>
              </a:defRPr>
            </a:lvl1pPr>
            <a:lvl2pPr marL="742950" indent="-285750" eaLnBrk="0" hangingPunct="0">
              <a:defRPr sz="4400">
                <a:solidFill>
                  <a:srgbClr val="FFFF00"/>
                </a:solidFill>
                <a:latin typeface="Times New Roman" panose="02020603050405020304" pitchFamily="18" charset="0"/>
              </a:defRPr>
            </a:lvl2pPr>
            <a:lvl3pPr marL="1143000" indent="-228600" eaLnBrk="0" hangingPunct="0">
              <a:defRPr sz="4400">
                <a:solidFill>
                  <a:srgbClr val="FFFF00"/>
                </a:solidFill>
                <a:latin typeface="Times New Roman" panose="02020603050405020304" pitchFamily="18" charset="0"/>
              </a:defRPr>
            </a:lvl3pPr>
            <a:lvl4pPr marL="1600200" indent="-228600" eaLnBrk="0" hangingPunct="0">
              <a:defRPr sz="4400">
                <a:solidFill>
                  <a:srgbClr val="FFFF00"/>
                </a:solidFill>
                <a:latin typeface="Times New Roman" panose="02020603050405020304" pitchFamily="18" charset="0"/>
              </a:defRPr>
            </a:lvl4pPr>
            <a:lvl5pPr marL="2057400" indent="-228600" eaLnBrk="0" hangingPunct="0">
              <a:defRPr sz="44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a:solidFill>
                  <a:srgbClr val="FFFF00"/>
                </a:solidFill>
                <a:latin typeface="Times New Roman" panose="02020603050405020304" pitchFamily="18" charset="0"/>
              </a:defRPr>
            </a:lvl9pPr>
          </a:lstStyle>
          <a:p>
            <a:pPr eaLnBrk="1" hangingPunct="1"/>
            <a:r>
              <a:rPr lang="en-US" sz="2800" b="1" dirty="0"/>
              <a:t>Cal EMA</a:t>
            </a:r>
            <a:endParaRPr lang="en-US" sz="2800" dirty="0"/>
          </a:p>
          <a:p>
            <a:pPr eaLnBrk="1" hangingPunct="1">
              <a:buFontTx/>
              <a:buChar char="•"/>
            </a:pPr>
            <a:r>
              <a:rPr lang="en-US" sz="2800" dirty="0"/>
              <a:t>Establishing both the Operational PEER Review and Regional PEER Review Committees.</a:t>
            </a:r>
          </a:p>
          <a:p>
            <a:pPr eaLnBrk="1" hangingPunct="1">
              <a:buFontTx/>
              <a:buChar char="•"/>
            </a:pPr>
            <a:r>
              <a:rPr lang="en-US" sz="2800" dirty="0"/>
              <a:t>Overseeing the PEER Review Process.</a:t>
            </a:r>
          </a:p>
          <a:p>
            <a:pPr eaLnBrk="1" hangingPunct="1">
              <a:buFontTx/>
              <a:buChar char="•"/>
            </a:pPr>
            <a:r>
              <a:rPr lang="en-US" sz="2800" dirty="0"/>
              <a:t>Providing a Statewide point of contact for CICCS</a:t>
            </a:r>
          </a:p>
          <a:p>
            <a:pPr eaLnBrk="1" hangingPunct="1">
              <a:buFontTx/>
              <a:buChar char="•"/>
            </a:pPr>
            <a:r>
              <a:rPr lang="en-US" sz="2800" dirty="0"/>
              <a:t>Coordination of the CICCS Taskforce</a:t>
            </a:r>
          </a:p>
          <a:p>
            <a:pPr eaLnBrk="1" hangingPunct="1">
              <a:buFontTx/>
              <a:buChar char="•"/>
            </a:pPr>
            <a:r>
              <a:rPr lang="en-US" sz="2800" dirty="0"/>
              <a:t>Providing Coordination of CICCS between Cal EMA and the SFM</a:t>
            </a:r>
          </a:p>
          <a:p>
            <a:pPr eaLnBrk="1" hangingPunct="1">
              <a:buFontTx/>
              <a:buChar char="•"/>
            </a:pPr>
            <a:r>
              <a:rPr lang="en-US" sz="2800" dirty="0"/>
              <a:t>Providing Coordination of CICCS with FIRESCOPE</a:t>
            </a:r>
          </a:p>
          <a:p>
            <a:pPr eaLnBrk="1" hangingPunct="1">
              <a:buFontTx/>
              <a:buChar char="•"/>
            </a:pPr>
            <a:r>
              <a:rPr lang="en-US" sz="2800" dirty="0"/>
              <a:t>Managing publications and documents of the CICCS Program.</a:t>
            </a:r>
            <a:r>
              <a:rPr lang="en-US" sz="4000" dirty="0"/>
              <a:t> </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 calcmode="lin" valueType="num">
                                      <p:cBhvr additive="base">
                                        <p:cTn id="7" dur="500" fill="hold"/>
                                        <p:tgtEl>
                                          <p:spTgt spid="532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5">
                                            <p:txEl>
                                              <p:pRg st="1" end="1"/>
                                            </p:txEl>
                                          </p:spTgt>
                                        </p:tgtEl>
                                        <p:attrNameLst>
                                          <p:attrName>style.visibility</p:attrName>
                                        </p:attrNameLst>
                                      </p:cBhvr>
                                      <p:to>
                                        <p:strVal val="visible"/>
                                      </p:to>
                                    </p:set>
                                    <p:anim calcmode="lin" valueType="num">
                                      <p:cBhvr additive="base">
                                        <p:cTn id="13" dur="500" fill="hold"/>
                                        <p:tgtEl>
                                          <p:spTgt spid="532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5">
                                            <p:txEl>
                                              <p:pRg st="2" end="2"/>
                                            </p:txEl>
                                          </p:spTgt>
                                        </p:tgtEl>
                                        <p:attrNameLst>
                                          <p:attrName>style.visibility</p:attrName>
                                        </p:attrNameLst>
                                      </p:cBhvr>
                                      <p:to>
                                        <p:strVal val="visible"/>
                                      </p:to>
                                    </p:set>
                                    <p:anim calcmode="lin" valueType="num">
                                      <p:cBhvr additive="base">
                                        <p:cTn id="19" dur="500" fill="hold"/>
                                        <p:tgtEl>
                                          <p:spTgt spid="532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32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3255">
                                            <p:txEl>
                                              <p:pRg st="3" end="3"/>
                                            </p:txEl>
                                          </p:spTgt>
                                        </p:tgtEl>
                                        <p:attrNameLst>
                                          <p:attrName>style.visibility</p:attrName>
                                        </p:attrNameLst>
                                      </p:cBhvr>
                                      <p:to>
                                        <p:strVal val="visible"/>
                                      </p:to>
                                    </p:set>
                                    <p:anim calcmode="lin" valueType="num">
                                      <p:cBhvr additive="base">
                                        <p:cTn id="25" dur="500" fill="hold"/>
                                        <p:tgtEl>
                                          <p:spTgt spid="532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32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3255">
                                            <p:txEl>
                                              <p:pRg st="4" end="4"/>
                                            </p:txEl>
                                          </p:spTgt>
                                        </p:tgtEl>
                                        <p:attrNameLst>
                                          <p:attrName>style.visibility</p:attrName>
                                        </p:attrNameLst>
                                      </p:cBhvr>
                                      <p:to>
                                        <p:strVal val="visible"/>
                                      </p:to>
                                    </p:set>
                                    <p:anim calcmode="lin" valueType="num">
                                      <p:cBhvr additive="base">
                                        <p:cTn id="31" dur="500" fill="hold"/>
                                        <p:tgtEl>
                                          <p:spTgt spid="532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32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3255">
                                            <p:txEl>
                                              <p:pRg st="5" end="5"/>
                                            </p:txEl>
                                          </p:spTgt>
                                        </p:tgtEl>
                                        <p:attrNameLst>
                                          <p:attrName>style.visibility</p:attrName>
                                        </p:attrNameLst>
                                      </p:cBhvr>
                                      <p:to>
                                        <p:strVal val="visible"/>
                                      </p:to>
                                    </p:set>
                                    <p:anim calcmode="lin" valueType="num">
                                      <p:cBhvr additive="base">
                                        <p:cTn id="37" dur="500" fill="hold"/>
                                        <p:tgtEl>
                                          <p:spTgt spid="532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32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3255">
                                            <p:txEl>
                                              <p:pRg st="6" end="6"/>
                                            </p:txEl>
                                          </p:spTgt>
                                        </p:tgtEl>
                                        <p:attrNameLst>
                                          <p:attrName>style.visibility</p:attrName>
                                        </p:attrNameLst>
                                      </p:cBhvr>
                                      <p:to>
                                        <p:strVal val="visible"/>
                                      </p:to>
                                    </p:set>
                                    <p:anim calcmode="lin" valueType="num">
                                      <p:cBhvr additive="base">
                                        <p:cTn id="43" dur="500" fill="hold"/>
                                        <p:tgtEl>
                                          <p:spTgt spid="5325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32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3255">
                                            <p:txEl>
                                              <p:pRg st="7" end="7"/>
                                            </p:txEl>
                                          </p:spTgt>
                                        </p:tgtEl>
                                        <p:attrNameLst>
                                          <p:attrName>style.visibility</p:attrName>
                                        </p:attrNameLst>
                                      </p:cBhvr>
                                      <p:to>
                                        <p:strVal val="visible"/>
                                      </p:to>
                                    </p:set>
                                    <p:anim calcmode="lin" valueType="num">
                                      <p:cBhvr additive="base">
                                        <p:cTn id="49" dur="500" fill="hold"/>
                                        <p:tgtEl>
                                          <p:spTgt spid="5325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32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cmpd="thinThick">
          <a:solidFill>
            <a:srgbClr val="990000"/>
          </a:solidFill>
          <a:round/>
          <a:headEnd type="none" w="sm" len="sm"/>
          <a:tailEnd type="none" w="sm" len="sm"/>
        </a:ln>
        <a:extLst>
          <a:ext uri="{909E8E84-426E-40DD-AFC4-6F175D3DCCD1}">
            <a14:hiddenFill xmlns:a14="http://schemas.microsoft.com/office/drawing/2010/main">
              <a:noFill/>
            </a14:hiddenFill>
          </a:ext>
        </a:extLst>
      </a:spPr>
      <a:bodyPr wrap="none" anchor="ct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FFFF00"/>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eneral Doc" ma:contentTypeID="0x010100A3C0AE248FC7AE4A8F6A9800E77547E60100F806D95A189A8D4A90262832F4E2BA4B" ma:contentTypeVersion="13" ma:contentTypeDescription="Cal OES General Document" ma:contentTypeScope="" ma:versionID="5f75f61d667a17092a159b7b4bf73743">
  <xsd:schema xmlns:xsd="http://www.w3.org/2001/XMLSchema" xmlns:xs="http://www.w3.org/2001/XMLSchema" xmlns:p="http://schemas.microsoft.com/office/2006/metadata/properties" xmlns:ns2="0a8bad6b-f581-42d1-a937-dbda95349e24" xmlns:ns3="80694d95-66a9-4d6f-a1a7-86a2c6f208a0" targetNamespace="http://schemas.microsoft.com/office/2006/metadata/properties" ma:root="true" ma:fieldsID="6754a0c51658b01ce071a158f575d204" ns2:_="" ns3:_="">
    <xsd:import namespace="0a8bad6b-f581-42d1-a937-dbda95349e24"/>
    <xsd:import namespace="80694d95-66a9-4d6f-a1a7-86a2c6f208a0"/>
    <xsd:element name="properties">
      <xsd:complexType>
        <xsd:sequence>
          <xsd:element name="documentManagement">
            <xsd:complexType>
              <xsd:all>
                <xsd:element ref="ns2:oesRollupDescription" minOccurs="0"/>
                <xsd:element ref="ns2:h91dd47120624aa8a205903f7dc28ad4" minOccurs="0"/>
                <xsd:element ref="ns2:TaxCatchAll" minOccurs="0"/>
                <xsd:element ref="ns2:TaxCatchAllLabel" minOccurs="0"/>
                <xsd:element ref="ns2:oesGroupBy"/>
                <xsd:element ref="ns3:oesDisplay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bad6b-f581-42d1-a937-dbda95349e24" elementFormDefault="qualified">
    <xsd:import namespace="http://schemas.microsoft.com/office/2006/documentManagement/types"/>
    <xsd:import namespace="http://schemas.microsoft.com/office/infopath/2007/PartnerControls"/>
    <xsd:element name="oesRollupDescription" ma:index="8" nillable="true" ma:displayName="Rollup Description" ma:description="Use this for a brief description of the item, which will be displayed on the page." ma:internalName="oesRollupDescription" ma:readOnly="false">
      <xsd:simpleType>
        <xsd:restriction base="dms:Note">
          <xsd:maxLength value="255"/>
        </xsd:restriction>
      </xsd:simpleType>
    </xsd:element>
    <xsd:element name="h91dd47120624aa8a205903f7dc28ad4" ma:index="9" ma:taxonomy="true" ma:internalName="h91dd47120624aa8a205903f7dc28ad4" ma:taxonomyFieldName="oesDivision" ma:displayName="Cal OES Division" ma:default="" ma:fieldId="{191dd471-2062-4aa8-a205-903f7dc28ad4}" ma:sspId="ed650271-3da9-459d-b38c-75915af8c2ed" ma:termSetId="35129ea4-2b69-4523-92bc-aa23dc2aa4f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eb0fb86-bc12-4cb3-92ad-dd6aef4c6903}" ma:internalName="TaxCatchAll" ma:showField="CatchAllData"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eb0fb86-bc12-4cb3-92ad-dd6aef4c6903}" ma:internalName="TaxCatchAllLabel" ma:readOnly="true" ma:showField="CatchAllDataLabel"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oesGroupBy" ma:index="13" ma:displayName="Group By" ma:description="Use this field to group items together based on a common group name." ma:internalName="oesGroup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694d95-66a9-4d6f-a1a7-86a2c6f208a0" elementFormDefault="qualified">
    <xsd:import namespace="http://schemas.microsoft.com/office/2006/documentManagement/types"/>
    <xsd:import namespace="http://schemas.microsoft.com/office/infopath/2007/PartnerControls"/>
    <xsd:element name="oesDisplayOn" ma:index="14" nillable="true" ma:displayName="Display On" ma:list="{1ae78d89-1083-4723-a363-f44dab62cf44}" ma:internalName="oesDisplayOn"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esRollupDescription xmlns="0a8bad6b-f581-42d1-a937-dbda95349e24">Microsoft PowerPoint (.PPT) document explaining the History and giving a brief overview of the CICCS - 2010</oesRollupDescription>
    <oesGroupBy xmlns="0a8bad6b-f581-42d1-a937-dbda95349e24">Fire Operations - CICCS</oesGroupBy>
    <h91dd47120624aa8a205903f7dc28ad4 xmlns="0a8bad6b-f581-42d1-a937-dbda95349e24">
      <Terms xmlns="http://schemas.microsoft.com/office/infopath/2007/PartnerControls">
        <TermInfo xmlns="http://schemas.microsoft.com/office/infopath/2007/PartnerControls">
          <TermName xmlns="http://schemas.microsoft.com/office/infopath/2007/PartnerControls">Fire ＆ Rescue</TermName>
          <TermId xmlns="http://schemas.microsoft.com/office/infopath/2007/PartnerControls">8956b78c-ade5-4aa1-b9a6-2981aed508bc</TermId>
        </TermInfo>
      </Terms>
    </h91dd47120624aa8a205903f7dc28ad4>
    <TaxCatchAll xmlns="0a8bad6b-f581-42d1-a937-dbda95349e24">
      <Value>48</Value>
    </TaxCatchAll>
    <oesDisplayOn xmlns="80694d95-66a9-4d6f-a1a7-86a2c6f208a0">
      <Value>3</Value>
      <Value>19</Value>
    </oesDisplayOn>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339A095-CD29-4BCA-BB7A-37CF819B1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bad6b-f581-42d1-a937-dbda95349e24"/>
    <ds:schemaRef ds:uri="80694d95-66a9-4d6f-a1a7-86a2c6f20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A733F-7F2D-4539-BC6F-4C8DF8A048B1}">
  <ds:schemaRefs>
    <ds:schemaRef ds:uri="http://schemas.microsoft.com/sharepoint/v3/contenttype/forms"/>
  </ds:schemaRefs>
</ds:datastoreItem>
</file>

<file path=customXml/itemProps3.xml><?xml version="1.0" encoding="utf-8"?>
<ds:datastoreItem xmlns:ds="http://schemas.openxmlformats.org/officeDocument/2006/customXml" ds:itemID="{147B476E-150E-47BA-8251-C30D894396F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8bad6b-f581-42d1-a937-dbda95349e24"/>
    <ds:schemaRef ds:uri="80694d95-66a9-4d6f-a1a7-86a2c6f208a0"/>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3A11ECC4-347E-4C35-BFC0-5BACEB8843E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5628</TotalTime>
  <Words>3260</Words>
  <Application>Microsoft Office PowerPoint</Application>
  <PresentationFormat>On-screen Show (4:3)</PresentationFormat>
  <Paragraphs>552</Paragraphs>
  <Slides>45</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Playbill</vt:lpstr>
      <vt:lpstr>Symbol</vt:lpstr>
      <vt:lpstr>Times New Roman</vt:lpstr>
      <vt:lpstr>Wingdings</vt:lpstr>
      <vt:lpstr>Default Design</vt:lpstr>
      <vt:lpstr>Document</vt:lpstr>
      <vt:lpstr>2010 CICCS REVIEW </vt:lpstr>
      <vt:lpstr>History Of CICCS</vt:lpstr>
      <vt:lpstr>History Of CICCS </vt:lpstr>
      <vt:lpstr>History Of CICCS  </vt:lpstr>
      <vt:lpstr>CICCS INTRODUCTION</vt:lpstr>
      <vt:lpstr>What is the California Incident Command Certification System?</vt:lpstr>
      <vt:lpstr>CICCS Terminology</vt:lpstr>
      <vt:lpstr>AUTHORITY</vt:lpstr>
      <vt:lpstr>CICCS Program Responsibility</vt:lpstr>
      <vt:lpstr>CICCS Program Responsibility </vt:lpstr>
      <vt:lpstr>CICCS Program Responsibility  </vt:lpstr>
      <vt:lpstr>CICCS Program Responsibility   </vt:lpstr>
      <vt:lpstr>CICCS Program Responsibility    </vt:lpstr>
      <vt:lpstr> CICCS Program Responsibility </vt:lpstr>
      <vt:lpstr>TRAINING</vt:lpstr>
      <vt:lpstr>APPROVED COURSE CURRICULUM</vt:lpstr>
      <vt:lpstr> COURSE CURRICULUM</vt:lpstr>
      <vt:lpstr>EQUIVALENCIES</vt:lpstr>
      <vt:lpstr> EQUIVALENCIES</vt:lpstr>
      <vt:lpstr>INSTRUCTORS</vt:lpstr>
      <vt:lpstr>CERTIFICATES</vt:lpstr>
      <vt:lpstr> Required Training</vt:lpstr>
      <vt:lpstr>Recommended Training</vt:lpstr>
      <vt:lpstr>NWCG Equivalencies</vt:lpstr>
      <vt:lpstr>CICCS Components</vt:lpstr>
      <vt:lpstr> CICCS Components</vt:lpstr>
      <vt:lpstr>CICCS Terminology </vt:lpstr>
      <vt:lpstr>Transferring Qualifications</vt:lpstr>
      <vt:lpstr>Currency</vt:lpstr>
      <vt:lpstr>CICCS System Components</vt:lpstr>
      <vt:lpstr>Op Area, Regional, State Peer Review Committee Membership</vt:lpstr>
      <vt:lpstr>PEER REVIEW LEVELS</vt:lpstr>
      <vt:lpstr>Peer Review Comm. Responsibilities</vt:lpstr>
      <vt:lpstr>Sponsoring Department/Agency Peer Review </vt:lpstr>
      <vt:lpstr>Operational Area Peer Review</vt:lpstr>
      <vt:lpstr>Regional Peer Review</vt:lpstr>
      <vt:lpstr>State Peer Review CICCS TF</vt:lpstr>
      <vt:lpstr>APPLICATION SUBMITAL  PROCESS</vt:lpstr>
      <vt:lpstr>APPLICATION SUBMITAL  PROCESS </vt:lpstr>
      <vt:lpstr> </vt:lpstr>
      <vt:lpstr>Internal  Department/Agency              Review Committee </vt:lpstr>
      <vt:lpstr>CICCS Record Keeping</vt:lpstr>
      <vt:lpstr>Historical Recognition</vt:lpstr>
      <vt:lpstr>   www.calema.ca.gov/fire/onlinedocuments or www.firescope.org    </vt:lpstr>
      <vt:lpstr>   STATEWIDE  POINT OF CONTACT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Overview of CICCS</dc:title>
  <dc:subject>CICCS</dc:subject>
  <dc:creator>CA-OES Fire</dc:creator>
  <cp:lastModifiedBy>Oliver B. Pitchuela</cp:lastModifiedBy>
  <cp:revision>218</cp:revision>
  <dcterms:created xsi:type="dcterms:W3CDTF">2002-01-07T19:01:39Z</dcterms:created>
  <dcterms:modified xsi:type="dcterms:W3CDTF">2019-11-15T05:03:16Z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Stanley, Lindsey@CalOES</vt:lpwstr>
  </property>
  <property fmtid="{D5CDD505-2E9C-101B-9397-08002B2CF9AE}" pid="3" name="xd_Signature">
    <vt:lpwstr/>
  </property>
  <property fmtid="{D5CDD505-2E9C-101B-9397-08002B2CF9AE}" pid="4" name="Order">
    <vt:lpwstr>18400.0000000000</vt:lpwstr>
  </property>
  <property fmtid="{D5CDD505-2E9C-101B-9397-08002B2CF9AE}" pid="5" name="TemplateUrl">
    <vt:lpwstr/>
  </property>
  <property fmtid="{D5CDD505-2E9C-101B-9397-08002B2CF9AE}" pid="6" name="xd_ProgID">
    <vt:lpwstr/>
  </property>
  <property fmtid="{D5CDD505-2E9C-101B-9397-08002B2CF9AE}" pid="7" name="PublishingStartDate">
    <vt:lpwstr/>
  </property>
  <property fmtid="{D5CDD505-2E9C-101B-9397-08002B2CF9AE}" pid="8" name="PublishingExpirationDate">
    <vt:lpwstr/>
  </property>
  <property fmtid="{D5CDD505-2E9C-101B-9397-08002B2CF9AE}" pid="9" name="display_urn:schemas-microsoft-com:office:office#Author">
    <vt:lpwstr>Stanley, Lindsey@CalOES</vt:lpwstr>
  </property>
  <property fmtid="{D5CDD505-2E9C-101B-9397-08002B2CF9AE}" pid="10" name="_SourceUrl">
    <vt:lpwstr/>
  </property>
  <property fmtid="{D5CDD505-2E9C-101B-9397-08002B2CF9AE}" pid="11" name="_SharedFileIndex">
    <vt:lpwstr/>
  </property>
  <property fmtid="{D5CDD505-2E9C-101B-9397-08002B2CF9AE}" pid="12" name="oesDivision">
    <vt:lpwstr>48;#Fire ＆ Rescue|8956b78c-ade5-4aa1-b9a6-2981aed508bc</vt:lpwstr>
  </property>
  <property fmtid="{D5CDD505-2E9C-101B-9397-08002B2CF9AE}" pid="13" name="ContentTypeId">
    <vt:lpwstr>0x010100A3C0AE248FC7AE4A8F6A9800E77547E60100F806D95A189A8D4A90262832F4E2BA4B</vt:lpwstr>
  </property>
</Properties>
</file>