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62" r:id="rId5"/>
    <p:sldId id="282" r:id="rId6"/>
    <p:sldId id="283" r:id="rId7"/>
    <p:sldId id="258" r:id="rId8"/>
    <p:sldId id="261" r:id="rId9"/>
    <p:sldId id="269" r:id="rId10"/>
    <p:sldId id="270" r:id="rId11"/>
    <p:sldId id="271" r:id="rId12"/>
    <p:sldId id="272" r:id="rId13"/>
    <p:sldId id="273" r:id="rId14"/>
    <p:sldId id="275" r:id="rId15"/>
    <p:sldId id="276" r:id="rId16"/>
    <p:sldId id="297" r:id="rId17"/>
    <p:sldId id="278" r:id="rId18"/>
    <p:sldId id="279" r:id="rId19"/>
    <p:sldId id="277" r:id="rId20"/>
    <p:sldId id="284" r:id="rId21"/>
    <p:sldId id="286" r:id="rId22"/>
    <p:sldId id="287" r:id="rId23"/>
    <p:sldId id="288" r:id="rId24"/>
    <p:sldId id="289" r:id="rId25"/>
    <p:sldId id="290" r:id="rId26"/>
    <p:sldId id="291" r:id="rId27"/>
    <p:sldId id="292" r:id="rId28"/>
    <p:sldId id="293" r:id="rId29"/>
    <p:sldId id="294" r:id="rId30"/>
    <p:sldId id="295" r:id="rId31"/>
    <p:sldId id="296"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Franklin Gothic Book" charset="0"/>
        <a:ea typeface="ＭＳ Ｐゴシック" charset="0"/>
        <a:cs typeface="ＭＳ Ｐゴシック" charset="0"/>
      </a:defRPr>
    </a:lvl5pPr>
    <a:lvl6pPr marL="2286000" algn="l" defTabSz="457200" rtl="0" eaLnBrk="1" latinLnBrk="0" hangingPunct="1">
      <a:defRPr kern="1200">
        <a:solidFill>
          <a:schemeClr val="tx1"/>
        </a:solidFill>
        <a:latin typeface="Franklin Gothic Book" charset="0"/>
        <a:ea typeface="ＭＳ Ｐゴシック" charset="0"/>
        <a:cs typeface="ＭＳ Ｐゴシック" charset="0"/>
      </a:defRPr>
    </a:lvl6pPr>
    <a:lvl7pPr marL="2743200" algn="l" defTabSz="457200" rtl="0" eaLnBrk="1" latinLnBrk="0" hangingPunct="1">
      <a:defRPr kern="1200">
        <a:solidFill>
          <a:schemeClr val="tx1"/>
        </a:solidFill>
        <a:latin typeface="Franklin Gothic Book" charset="0"/>
        <a:ea typeface="ＭＳ Ｐゴシック" charset="0"/>
        <a:cs typeface="ＭＳ Ｐゴシック" charset="0"/>
      </a:defRPr>
    </a:lvl7pPr>
    <a:lvl8pPr marL="3200400" algn="l" defTabSz="457200" rtl="0" eaLnBrk="1" latinLnBrk="0" hangingPunct="1">
      <a:defRPr kern="1200">
        <a:solidFill>
          <a:schemeClr val="tx1"/>
        </a:solidFill>
        <a:latin typeface="Franklin Gothic Book" charset="0"/>
        <a:ea typeface="ＭＳ Ｐゴシック" charset="0"/>
        <a:cs typeface="ＭＳ Ｐゴシック" charset="0"/>
      </a:defRPr>
    </a:lvl8pPr>
    <a:lvl9pPr marL="3657600" algn="l" defTabSz="457200" rtl="0" eaLnBrk="1" latinLnBrk="0" hangingPunct="1">
      <a:defRPr kern="1200">
        <a:solidFill>
          <a:schemeClr val="tx1"/>
        </a:solidFill>
        <a:latin typeface="Franklin Gothic Book"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8"/>
    <a:srgbClr val="D25814"/>
    <a:srgbClr val="B79671"/>
    <a:srgbClr val="FFFCE9"/>
    <a:srgbClr val="0030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2" autoAdjust="0"/>
    <p:restoredTop sz="90421" autoAdjust="0"/>
  </p:normalViewPr>
  <p:slideViewPr>
    <p:cSldViewPr snapToObjects="1">
      <p:cViewPr>
        <p:scale>
          <a:sx n="125" d="100"/>
          <a:sy n="125" d="100"/>
        </p:scale>
        <p:origin x="-2580" y="-114"/>
      </p:cViewPr>
      <p:guideLst>
        <p:guide orient="horz" pos="2160"/>
        <p:guide pos="2880"/>
      </p:guideLst>
    </p:cSldViewPr>
  </p:slideViewPr>
  <p:outlineViewPr>
    <p:cViewPr>
      <p:scale>
        <a:sx n="33" d="100"/>
        <a:sy n="33" d="100"/>
      </p:scale>
      <p:origin x="0" y="-3132"/>
    </p:cViewPr>
  </p:outlineViewPr>
  <p:notesTextViewPr>
    <p:cViewPr>
      <p:scale>
        <a:sx n="100" d="100"/>
        <a:sy n="100" d="100"/>
      </p:scale>
      <p:origin x="0" y="0"/>
    </p:cViewPr>
  </p:notesTextViewPr>
  <p:sorterViewPr>
    <p:cViewPr>
      <p:scale>
        <a:sx n="110" d="100"/>
        <a:sy n="110" d="100"/>
      </p:scale>
      <p:origin x="0" y="-3012"/>
    </p:cViewPr>
  </p:sorterViewPr>
  <p:notesViewPr>
    <p:cSldViewPr snapToObjects="1">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908041-9591-4796-9C37-88A1C8A033D1}" type="datetimeFigureOut">
              <a:rPr lang="en-US" smtClean="0"/>
              <a:t>11/15/2019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B0A038-D0F1-4C3E-9533-BB7BFE856BE6}" type="slidenum">
              <a:rPr lang="en-US" smtClean="0"/>
              <a:t>‹#›</a:t>
            </a:fld>
            <a:endParaRPr lang="en-US"/>
          </a:p>
        </p:txBody>
      </p:sp>
    </p:spTree>
    <p:extLst>
      <p:ext uri="{BB962C8B-B14F-4D97-AF65-F5344CB8AC3E}">
        <p14:creationId xmlns:p14="http://schemas.microsoft.com/office/powerpoint/2010/main" val="55690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846A7-E04E-4070-8E3E-7E5D75DEC1F7}" type="datetimeFigureOut">
              <a:rPr lang="en-US" smtClean="0"/>
              <a:t>11/15/2019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A0BBC-AED6-4A2E-97AC-D574FC7B4345}" type="slidenum">
              <a:rPr lang="en-US" smtClean="0"/>
              <a:t>‹#›</a:t>
            </a:fld>
            <a:endParaRPr lang="en-US"/>
          </a:p>
        </p:txBody>
      </p:sp>
    </p:spTree>
    <p:extLst>
      <p:ext uri="{BB962C8B-B14F-4D97-AF65-F5344CB8AC3E}">
        <p14:creationId xmlns:p14="http://schemas.microsoft.com/office/powerpoint/2010/main" val="4200549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http://www.caloes.ca.gov/Cal-OES-Divisions/Recovery</a:t>
            </a:r>
            <a:endParaRPr lang="en-US" dirty="0"/>
          </a:p>
        </p:txBody>
      </p:sp>
      <p:sp>
        <p:nvSpPr>
          <p:cNvPr id="4" name="Slide Number Placeholder 3"/>
          <p:cNvSpPr>
            <a:spLocks noGrp="1"/>
          </p:cNvSpPr>
          <p:nvPr>
            <p:ph type="sldNum" sz="quarter" idx="10"/>
          </p:nvPr>
        </p:nvSpPr>
        <p:spPr/>
        <p:txBody>
          <a:bodyPr/>
          <a:lstStyle/>
          <a:p>
            <a:fld id="{6C9A0BBC-AED6-4A2E-97AC-D574FC7B4345}" type="slidenum">
              <a:rPr lang="en-US" smtClean="0"/>
              <a:t>21</a:t>
            </a:fld>
            <a:endParaRPr lang="en-US"/>
          </a:p>
        </p:txBody>
      </p:sp>
    </p:spTree>
    <p:extLst>
      <p:ext uri="{BB962C8B-B14F-4D97-AF65-F5344CB8AC3E}">
        <p14:creationId xmlns:p14="http://schemas.microsoft.com/office/powerpoint/2010/main" val="2366917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6" descr="Title.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7"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609600"/>
            <a:ext cx="68580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descr="CalOES_Logo_Horizonta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2" y="685801"/>
            <a:ext cx="4879975" cy="1722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163576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153525" cy="686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idx="1"/>
          </p:nvPr>
        </p:nvSpPr>
        <p:spPr>
          <a:xfrm>
            <a:off x="1792288" y="76201"/>
            <a:ext cx="5486400" cy="649833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154" y="5866732"/>
            <a:ext cx="675409" cy="495300"/>
          </a:xfrm>
          <a:prstGeom prst="rect">
            <a:avLst/>
          </a:prstGeom>
        </p:spPr>
      </p:pic>
      <p:sp>
        <p:nvSpPr>
          <p:cNvPr id="10" name="TextBox 9"/>
          <p:cNvSpPr txBox="1"/>
          <p:nvPr userDrawn="1"/>
        </p:nvSpPr>
        <p:spPr>
          <a:xfrm>
            <a:off x="135095" y="6392254"/>
            <a:ext cx="1061525" cy="307777"/>
          </a:xfrm>
          <a:prstGeom prst="rect">
            <a:avLst/>
          </a:prstGeom>
          <a:noFill/>
        </p:spPr>
        <p:txBody>
          <a:bodyPr wrap="square" rtlCol="0">
            <a:spAutoFit/>
          </a:bodyPr>
          <a:lstStyle/>
          <a:p>
            <a:r>
              <a:rPr lang="en-US" sz="1400" b="1" dirty="0" smtClean="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2019 FMAG</a:t>
            </a:r>
            <a:endParaRPr lang="en-US" sz="1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5815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153525"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p:cNvSpPr>
            <a:spLocks noGrp="1"/>
          </p:cNvSpPr>
          <p:nvPr>
            <p:ph type="ctrTitle"/>
          </p:nvPr>
        </p:nvSpPr>
        <p:spPr>
          <a:xfrm>
            <a:off x="685800" y="1752602"/>
            <a:ext cx="7772400" cy="1069975"/>
          </a:xfrm>
        </p:spPr>
        <p:txBody>
          <a:bodyPr>
            <a:normAutofit/>
          </a:bodyPr>
          <a:lstStyle>
            <a:lvl1pPr>
              <a:defRPr sz="4800">
                <a:solidFill>
                  <a:srgbClr val="003F78"/>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1371600" y="2898775"/>
            <a:ext cx="6400800" cy="1752600"/>
          </a:xfrm>
        </p:spPr>
        <p:txBody>
          <a:bodyPr>
            <a:normAutofit/>
          </a:bodyPr>
          <a:lstStyle>
            <a:lvl1pPr marL="0" indent="0" algn="ctr">
              <a:buNone/>
              <a:defRPr sz="4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172185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2701"/>
            <a:ext cx="9153525"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ctrTitle"/>
          </p:nvPr>
        </p:nvSpPr>
        <p:spPr>
          <a:xfrm>
            <a:off x="838200" y="914402"/>
            <a:ext cx="7620000" cy="1069975"/>
          </a:xfrm>
        </p:spPr>
        <p:txBody>
          <a:bodyPr/>
          <a:lstStyle>
            <a:lvl1pPr algn="l">
              <a:defRPr b="0">
                <a:solidFill>
                  <a:srgbClr val="003F78"/>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838200" y="2136776"/>
            <a:ext cx="7620000" cy="2773363"/>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3" name="Text Placeholder 2"/>
          <p:cNvSpPr>
            <a:spLocks noGrp="1"/>
          </p:cNvSpPr>
          <p:nvPr>
            <p:ph type="body" idx="11"/>
          </p:nvPr>
        </p:nvSpPr>
        <p:spPr>
          <a:xfrm>
            <a:off x="838200" y="6356589"/>
            <a:ext cx="472440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201931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2701"/>
            <a:ext cx="9153525"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idx="11"/>
          </p:nvPr>
        </p:nvSpPr>
        <p:spPr>
          <a:xfrm>
            <a:off x="654570" y="6356589"/>
            <a:ext cx="490803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12" name="Title 1"/>
          <p:cNvSpPr>
            <a:spLocks noGrp="1"/>
          </p:cNvSpPr>
          <p:nvPr>
            <p:ph type="ctrTitle"/>
          </p:nvPr>
        </p:nvSpPr>
        <p:spPr>
          <a:xfrm>
            <a:off x="654570" y="762002"/>
            <a:ext cx="7848600" cy="1069975"/>
          </a:xfrm>
        </p:spPr>
        <p:txBody>
          <a:bodyPr/>
          <a:lstStyle>
            <a:lvl1pPr algn="l">
              <a:defRPr b="0">
                <a:solidFill>
                  <a:srgbClr val="003F78"/>
                </a:solidFill>
              </a:defRPr>
            </a:lvl1pPr>
          </a:lstStyle>
          <a:p>
            <a:r>
              <a:rPr lang="en-US" smtClean="0"/>
              <a:t>Click to edit Master title style</a:t>
            </a:r>
            <a:endParaRPr lang="en-US" dirty="0"/>
          </a:p>
        </p:txBody>
      </p:sp>
      <p:sp>
        <p:nvSpPr>
          <p:cNvPr id="13" name="Content Placeholder 2"/>
          <p:cNvSpPr>
            <a:spLocks noGrp="1"/>
          </p:cNvSpPr>
          <p:nvPr>
            <p:ph sz="half" idx="1"/>
          </p:nvPr>
        </p:nvSpPr>
        <p:spPr>
          <a:xfrm>
            <a:off x="654570" y="1984377"/>
            <a:ext cx="5181600" cy="3425825"/>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4" name="Picture Placeholder 2"/>
          <p:cNvSpPr>
            <a:spLocks noGrp="1"/>
          </p:cNvSpPr>
          <p:nvPr>
            <p:ph type="pic" idx="12"/>
          </p:nvPr>
        </p:nvSpPr>
        <p:spPr>
          <a:xfrm>
            <a:off x="5988570" y="1984377"/>
            <a:ext cx="2514600" cy="34258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3191695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2701"/>
            <a:ext cx="9153525"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2"/>
          <p:cNvSpPr>
            <a:spLocks noGrp="1"/>
          </p:cNvSpPr>
          <p:nvPr>
            <p:ph type="body" idx="11"/>
          </p:nvPr>
        </p:nvSpPr>
        <p:spPr>
          <a:xfrm>
            <a:off x="457200" y="6356589"/>
            <a:ext cx="510540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14" name="Content Placeholder 2"/>
          <p:cNvSpPr>
            <a:spLocks noGrp="1"/>
          </p:cNvSpPr>
          <p:nvPr>
            <p:ph sz="half" idx="1"/>
          </p:nvPr>
        </p:nvSpPr>
        <p:spPr>
          <a:xfrm>
            <a:off x="457200" y="808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
          <p:cNvSpPr>
            <a:spLocks noGrp="1"/>
          </p:cNvSpPr>
          <p:nvPr>
            <p:ph sz="half" idx="2"/>
          </p:nvPr>
        </p:nvSpPr>
        <p:spPr>
          <a:xfrm>
            <a:off x="4648200" y="805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7666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4763"/>
            <a:ext cx="9153525"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idx="11"/>
          </p:nvPr>
        </p:nvSpPr>
        <p:spPr>
          <a:xfrm>
            <a:off x="762000" y="6356589"/>
            <a:ext cx="480060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12" name="Picture Placeholder 2"/>
          <p:cNvSpPr>
            <a:spLocks noGrp="1"/>
          </p:cNvSpPr>
          <p:nvPr>
            <p:ph type="pic" idx="1"/>
          </p:nvPr>
        </p:nvSpPr>
        <p:spPr>
          <a:xfrm>
            <a:off x="1792288" y="981077"/>
            <a:ext cx="5486400" cy="400526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3" name="Text Placeholder 3"/>
          <p:cNvSpPr>
            <a:spLocks noGrp="1"/>
          </p:cNvSpPr>
          <p:nvPr>
            <p:ph type="body" sz="half" idx="2"/>
          </p:nvPr>
        </p:nvSpPr>
        <p:spPr>
          <a:xfrm>
            <a:off x="1792288" y="5053807"/>
            <a:ext cx="5486400" cy="487363"/>
          </a:xfrm>
        </p:spPr>
        <p:txBody>
          <a:bodyPr>
            <a:noAutofit/>
          </a:bodyPr>
          <a:lstStyle>
            <a:lvl1pPr marL="0" indent="0" algn="l">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863482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4763"/>
            <a:ext cx="9153525"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4762"/>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2"/>
          <p:cNvSpPr>
            <a:spLocks noGrp="1"/>
          </p:cNvSpPr>
          <p:nvPr>
            <p:ph type="body" idx="11"/>
          </p:nvPr>
        </p:nvSpPr>
        <p:spPr>
          <a:xfrm>
            <a:off x="3429000" y="6314407"/>
            <a:ext cx="5410200" cy="369332"/>
          </a:xfrm>
        </p:spPr>
        <p:txBody>
          <a:bodyPr>
            <a:normAutofit/>
          </a:bodyPr>
          <a:lstStyle>
            <a:lvl1pPr marL="0" indent="0" algn="r">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12" name="Picture Placeholder 2"/>
          <p:cNvSpPr>
            <a:spLocks noGrp="1"/>
          </p:cNvSpPr>
          <p:nvPr>
            <p:ph type="pic" idx="1"/>
          </p:nvPr>
        </p:nvSpPr>
        <p:spPr>
          <a:xfrm>
            <a:off x="1792288" y="981077"/>
            <a:ext cx="5486400" cy="400526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3" name="Text Placeholder 3"/>
          <p:cNvSpPr>
            <a:spLocks noGrp="1"/>
          </p:cNvSpPr>
          <p:nvPr>
            <p:ph type="body" sz="half" idx="2"/>
          </p:nvPr>
        </p:nvSpPr>
        <p:spPr>
          <a:xfrm>
            <a:off x="1792288" y="5053807"/>
            <a:ext cx="5486400" cy="487363"/>
          </a:xfrm>
        </p:spPr>
        <p:txBody>
          <a:bodyPr>
            <a:noAutofit/>
          </a:bodyPr>
          <a:lstStyle>
            <a:lvl1pPr marL="0" indent="0" algn="l">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8457286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6"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52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715125"/>
            <a:ext cx="91535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idx="11"/>
          </p:nvPr>
        </p:nvSpPr>
        <p:spPr>
          <a:xfrm>
            <a:off x="756920" y="6205204"/>
            <a:ext cx="4805680" cy="369332"/>
          </a:xfrm>
        </p:spPr>
        <p:txBody>
          <a:bodyPr>
            <a:normAutofit/>
          </a:bodyPr>
          <a:lstStyle>
            <a:lvl1pPr marL="0" indent="0" algn="l">
              <a:buNone/>
              <a:defRPr sz="18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itle 1"/>
          <p:cNvSpPr>
            <a:spLocks noGrp="1"/>
          </p:cNvSpPr>
          <p:nvPr>
            <p:ph type="ctrTitle"/>
          </p:nvPr>
        </p:nvSpPr>
        <p:spPr>
          <a:xfrm>
            <a:off x="756920" y="762000"/>
            <a:ext cx="7620000" cy="1069975"/>
          </a:xfrm>
        </p:spPr>
        <p:txBody>
          <a:bodyPr/>
          <a:lstStyle>
            <a:lvl1pPr algn="l">
              <a:defRPr b="0">
                <a:solidFill>
                  <a:srgbClr val="003F78"/>
                </a:solidFill>
              </a:defRPr>
            </a:lvl1pPr>
          </a:lstStyle>
          <a:p>
            <a:r>
              <a:rPr lang="en-US"/>
              <a:t>Click to edit Master title style</a:t>
            </a:r>
            <a:endParaRPr lang="en-US" dirty="0"/>
          </a:p>
        </p:txBody>
      </p:sp>
      <p:sp>
        <p:nvSpPr>
          <p:cNvPr id="7" name="Content Placeholder 2"/>
          <p:cNvSpPr>
            <a:spLocks noGrp="1"/>
          </p:cNvSpPr>
          <p:nvPr>
            <p:ph sz="half" idx="1"/>
          </p:nvPr>
        </p:nvSpPr>
        <p:spPr>
          <a:xfrm>
            <a:off x="756920" y="1984375"/>
            <a:ext cx="7620000" cy="2773363"/>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154" y="5866732"/>
            <a:ext cx="675409" cy="495300"/>
          </a:xfrm>
          <a:prstGeom prst="rect">
            <a:avLst/>
          </a:prstGeom>
        </p:spPr>
      </p:pic>
      <p:sp>
        <p:nvSpPr>
          <p:cNvPr id="11" name="TextBox 10"/>
          <p:cNvSpPr txBox="1"/>
          <p:nvPr userDrawn="1"/>
        </p:nvSpPr>
        <p:spPr>
          <a:xfrm>
            <a:off x="135095" y="6392254"/>
            <a:ext cx="1061525" cy="307777"/>
          </a:xfrm>
          <a:prstGeom prst="rect">
            <a:avLst/>
          </a:prstGeom>
          <a:noFill/>
        </p:spPr>
        <p:txBody>
          <a:bodyPr wrap="square" rtlCol="0">
            <a:spAutoFit/>
          </a:bodyPr>
          <a:lstStyle/>
          <a:p>
            <a:r>
              <a:rPr lang="en-US" sz="1400" b="1" dirty="0" smtClean="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2019 FMAG</a:t>
            </a:r>
            <a:endParaRPr lang="en-US" sz="1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70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SectionStartSlide.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1701"/>
            <a:ext cx="9144000" cy="595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7" descr="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09600"/>
            <a:ext cx="6858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CalOES_Logo_Horizonta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2" y="685801"/>
            <a:ext cx="4879975" cy="1722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p:nvPr>
        </p:nvSpPr>
        <p:spPr>
          <a:xfrm>
            <a:off x="457200" y="4343400"/>
            <a:ext cx="8229600" cy="1143000"/>
          </a:xfrm>
        </p:spPr>
        <p:txBody>
          <a:bodyPr/>
          <a:lstStyle>
            <a:lvl1pPr>
              <a:defRPr>
                <a:solidFill>
                  <a:schemeClr val="bg1"/>
                </a:solidFill>
                <a:effectLst>
                  <a:outerShdw blurRad="25400" dist="38100" dir="2700000">
                    <a:srgbClr val="000000">
                      <a:alpha val="47000"/>
                    </a:srgbClr>
                  </a:outerShdw>
                </a:effectLst>
              </a:defRPr>
            </a:lvl1pPr>
          </a:lstStyle>
          <a:p>
            <a:r>
              <a:rPr lang="en-US" smtClean="0"/>
              <a:t>Click to edit Master title style</a:t>
            </a:r>
            <a:endParaRPr lang="en-US" dirty="0"/>
          </a:p>
        </p:txBody>
      </p:sp>
      <p:sp>
        <p:nvSpPr>
          <p:cNvPr id="7" name="Date Placeholder 1"/>
          <p:cNvSpPr>
            <a:spLocks noGrp="1"/>
          </p:cNvSpPr>
          <p:nvPr>
            <p:ph type="dt" sz="half" idx="10"/>
          </p:nvPr>
        </p:nvSpPr>
        <p:spPr/>
        <p:txBody>
          <a:bodyPr/>
          <a:lstStyle>
            <a:lvl1pPr>
              <a:defRPr/>
            </a:lvl1pPr>
          </a:lstStyle>
          <a:p>
            <a:pPr>
              <a:defRPr/>
            </a:pPr>
            <a:fld id="{FD2BB471-EDD7-004A-9E5D-6265BFDBFB35}" type="datetimeFigureOut">
              <a:rPr lang="en-US"/>
              <a:pPr>
                <a:defRPr/>
              </a:pPr>
              <a:t>11/15/2019</a:t>
            </a:fld>
            <a:endParaRPr lang="en-US"/>
          </a:p>
        </p:txBody>
      </p:sp>
      <p:sp>
        <p:nvSpPr>
          <p:cNvPr id="8" name="Slide Number Placeholder 3"/>
          <p:cNvSpPr>
            <a:spLocks noGrp="1"/>
          </p:cNvSpPr>
          <p:nvPr>
            <p:ph type="sldNum" sz="quarter" idx="11"/>
          </p:nvPr>
        </p:nvSpPr>
        <p:spPr/>
        <p:txBody>
          <a:bodyPr/>
          <a:lstStyle>
            <a:lvl1pPr>
              <a:defRPr/>
            </a:lvl1pPr>
          </a:lstStyle>
          <a:p>
            <a:pPr>
              <a:defRPr/>
            </a:pPr>
            <a:fld id="{85871316-7731-7044-A5C5-2BB683044D82}" type="slidenum">
              <a:rPr lang="en-US"/>
              <a:pPr>
                <a:defRPr/>
              </a:pPr>
              <a:t>‹#›</a:t>
            </a:fld>
            <a:endParaRPr lang="en-US"/>
          </a:p>
        </p:txBody>
      </p:sp>
      <p:sp>
        <p:nvSpPr>
          <p:cNvPr id="9" name="Footer Placeholder 2"/>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223499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descr="GoldBack.cw.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1"/>
            <a:ext cx="9153525"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297056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153525"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ctrTitle"/>
          </p:nvPr>
        </p:nvSpPr>
        <p:spPr>
          <a:xfrm>
            <a:off x="756920" y="152400"/>
            <a:ext cx="7620000" cy="1069975"/>
          </a:xfrm>
        </p:spPr>
        <p:txBody>
          <a:bodyPr/>
          <a:lstStyle>
            <a:lvl1pPr algn="ctr">
              <a:defRPr b="1">
                <a:solidFill>
                  <a:srgbClr val="003F78"/>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7" name="Content Placeholder 2"/>
          <p:cNvSpPr>
            <a:spLocks noGrp="1"/>
          </p:cNvSpPr>
          <p:nvPr>
            <p:ph sz="half" idx="1"/>
          </p:nvPr>
        </p:nvSpPr>
        <p:spPr>
          <a:xfrm>
            <a:off x="756920" y="1447800"/>
            <a:ext cx="7620000" cy="2773363"/>
          </a:xfrm>
        </p:spPr>
        <p:txBody>
          <a:bodyPr/>
          <a:lstStyle>
            <a:lvl1pPr>
              <a:buClr>
                <a:srgbClr val="003F78"/>
              </a:buCl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154" y="5866732"/>
            <a:ext cx="675409" cy="495300"/>
          </a:xfrm>
          <a:prstGeom prst="rect">
            <a:avLst/>
          </a:prstGeom>
        </p:spPr>
      </p:pic>
      <p:sp>
        <p:nvSpPr>
          <p:cNvPr id="4" name="TextBox 3"/>
          <p:cNvSpPr txBox="1"/>
          <p:nvPr userDrawn="1"/>
        </p:nvSpPr>
        <p:spPr>
          <a:xfrm>
            <a:off x="135095" y="6392254"/>
            <a:ext cx="1061525" cy="307777"/>
          </a:xfrm>
          <a:prstGeom prst="rect">
            <a:avLst/>
          </a:prstGeom>
          <a:noFill/>
        </p:spPr>
        <p:txBody>
          <a:bodyPr wrap="square" rtlCol="0">
            <a:spAutoFit/>
          </a:bodyPr>
          <a:lstStyle/>
          <a:p>
            <a:r>
              <a:rPr lang="en-US" sz="1400" b="1" dirty="0" smtClean="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2019 FMAG</a:t>
            </a:r>
            <a:endParaRPr lang="en-US" sz="1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8762506"/>
      </p:ext>
    </p:extLst>
  </p:cSld>
  <p:clrMapOvr>
    <a:masterClrMapping/>
  </p:clrMapOvr>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153525"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ctrTitle"/>
          </p:nvPr>
        </p:nvSpPr>
        <p:spPr>
          <a:xfrm>
            <a:off x="756920" y="152400"/>
            <a:ext cx="7620000" cy="1069975"/>
          </a:xfrm>
        </p:spPr>
        <p:txBody>
          <a:bodyPr/>
          <a:lstStyle>
            <a:lvl1pPr algn="ctr">
              <a:defRPr b="1">
                <a:solidFill>
                  <a:srgbClr val="003F78"/>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7" name="Content Placeholder 2"/>
          <p:cNvSpPr>
            <a:spLocks noGrp="1"/>
          </p:cNvSpPr>
          <p:nvPr>
            <p:ph sz="half" idx="1"/>
          </p:nvPr>
        </p:nvSpPr>
        <p:spPr>
          <a:xfrm>
            <a:off x="756920" y="1447800"/>
            <a:ext cx="7620000" cy="2773363"/>
          </a:xfrm>
        </p:spPr>
        <p:txBody>
          <a:bodyPr/>
          <a:lstStyle>
            <a:lvl1pPr marL="514350" indent="-514350">
              <a:buClr>
                <a:srgbClr val="003F78"/>
              </a:buClr>
              <a:buFont typeface="+mj-lt"/>
              <a:buAutoNum type="arabicPeriod"/>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154" y="5866732"/>
            <a:ext cx="675409" cy="495300"/>
          </a:xfrm>
          <a:prstGeom prst="rect">
            <a:avLst/>
          </a:prstGeom>
        </p:spPr>
      </p:pic>
      <p:sp>
        <p:nvSpPr>
          <p:cNvPr id="13" name="TextBox 12"/>
          <p:cNvSpPr txBox="1"/>
          <p:nvPr userDrawn="1"/>
        </p:nvSpPr>
        <p:spPr>
          <a:xfrm>
            <a:off x="135095" y="6392254"/>
            <a:ext cx="1061525" cy="307777"/>
          </a:xfrm>
          <a:prstGeom prst="rect">
            <a:avLst/>
          </a:prstGeom>
          <a:noFill/>
        </p:spPr>
        <p:txBody>
          <a:bodyPr wrap="square" rtlCol="0">
            <a:spAutoFit/>
          </a:bodyPr>
          <a:lstStyle/>
          <a:p>
            <a:r>
              <a:rPr lang="en-US" sz="1400" b="1" dirty="0" smtClean="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2019 FMAG</a:t>
            </a:r>
            <a:endParaRPr lang="en-US" sz="1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13238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9153525"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ctrTitle"/>
          </p:nvPr>
        </p:nvSpPr>
        <p:spPr>
          <a:xfrm>
            <a:off x="756920" y="152400"/>
            <a:ext cx="7620000" cy="1069975"/>
          </a:xfrm>
        </p:spPr>
        <p:txBody>
          <a:bodyPr/>
          <a:lstStyle>
            <a:lvl1pPr algn="ctr">
              <a:defRPr b="1">
                <a:solidFill>
                  <a:srgbClr val="003F78"/>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7" name="Content Placeholder 2"/>
          <p:cNvSpPr>
            <a:spLocks noGrp="1"/>
          </p:cNvSpPr>
          <p:nvPr>
            <p:ph sz="half" idx="1"/>
          </p:nvPr>
        </p:nvSpPr>
        <p:spPr>
          <a:xfrm>
            <a:off x="756920" y="1447800"/>
            <a:ext cx="7620000" cy="2773363"/>
          </a:xfrm>
        </p:spPr>
        <p:txBody>
          <a:bodyPr/>
          <a:lstStyle>
            <a:lvl1pPr marL="0" indent="0" algn="ctr">
              <a:buClr>
                <a:srgbClr val="003F78"/>
              </a:buClr>
              <a:buNone/>
              <a:defRPr sz="28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Edit Master text styles</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154" y="5866732"/>
            <a:ext cx="675409" cy="495300"/>
          </a:xfrm>
          <a:prstGeom prst="rect">
            <a:avLst/>
          </a:prstGeom>
        </p:spPr>
      </p:pic>
      <p:sp>
        <p:nvSpPr>
          <p:cNvPr id="13" name="TextBox 12"/>
          <p:cNvSpPr txBox="1"/>
          <p:nvPr userDrawn="1"/>
        </p:nvSpPr>
        <p:spPr>
          <a:xfrm>
            <a:off x="135095" y="6392254"/>
            <a:ext cx="1061525" cy="307777"/>
          </a:xfrm>
          <a:prstGeom prst="rect">
            <a:avLst/>
          </a:prstGeom>
          <a:noFill/>
        </p:spPr>
        <p:txBody>
          <a:bodyPr wrap="square" rtlCol="0">
            <a:spAutoFit/>
          </a:bodyPr>
          <a:lstStyle/>
          <a:p>
            <a:r>
              <a:rPr lang="en-US" sz="1400" b="1" dirty="0" smtClean="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2019 FMAG</a:t>
            </a:r>
            <a:endParaRPr lang="en-US" sz="1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45111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31300"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a:spLocks noGrp="1"/>
          </p:cNvSpPr>
          <p:nvPr>
            <p:ph sz="half" idx="1"/>
          </p:nvPr>
        </p:nvSpPr>
        <p:spPr>
          <a:xfrm>
            <a:off x="609600" y="1371600"/>
            <a:ext cx="5181600" cy="3425825"/>
          </a:xfrm>
        </p:spPr>
        <p:txBody>
          <a:bodyPr/>
          <a:lstStyle>
            <a:lvl1pPr>
              <a:buClr>
                <a:srgbClr val="003F78"/>
              </a:buCl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p:txBody>
      </p:sp>
      <p:sp>
        <p:nvSpPr>
          <p:cNvPr id="6" name="Picture Placeholder 2"/>
          <p:cNvSpPr>
            <a:spLocks noGrp="1"/>
          </p:cNvSpPr>
          <p:nvPr>
            <p:ph type="pic" idx="11"/>
          </p:nvPr>
        </p:nvSpPr>
        <p:spPr>
          <a:xfrm>
            <a:off x="5988570" y="1371600"/>
            <a:ext cx="2514600" cy="34258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1" name="Title 1"/>
          <p:cNvSpPr>
            <a:spLocks noGrp="1"/>
          </p:cNvSpPr>
          <p:nvPr>
            <p:ph type="ctrTitle"/>
          </p:nvPr>
        </p:nvSpPr>
        <p:spPr>
          <a:xfrm>
            <a:off x="756920" y="152400"/>
            <a:ext cx="7620000" cy="1069975"/>
          </a:xfrm>
        </p:spPr>
        <p:txBody>
          <a:bodyPr/>
          <a:lstStyle>
            <a:lvl1pPr algn="ctr">
              <a:defRPr b="1">
                <a:solidFill>
                  <a:srgbClr val="003F78"/>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154" y="5866732"/>
            <a:ext cx="675409" cy="495300"/>
          </a:xfrm>
          <a:prstGeom prst="rect">
            <a:avLst/>
          </a:prstGeom>
        </p:spPr>
      </p:pic>
      <p:sp>
        <p:nvSpPr>
          <p:cNvPr id="15" name="TextBox 14"/>
          <p:cNvSpPr txBox="1"/>
          <p:nvPr userDrawn="1"/>
        </p:nvSpPr>
        <p:spPr>
          <a:xfrm>
            <a:off x="135095" y="6392254"/>
            <a:ext cx="1061525" cy="307777"/>
          </a:xfrm>
          <a:prstGeom prst="rect">
            <a:avLst/>
          </a:prstGeom>
          <a:noFill/>
        </p:spPr>
        <p:txBody>
          <a:bodyPr wrap="square" rtlCol="0">
            <a:spAutoFit/>
          </a:bodyPr>
          <a:lstStyle/>
          <a:p>
            <a:r>
              <a:rPr lang="en-US" sz="1400" b="1" dirty="0" smtClean="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2019 FMAG</a:t>
            </a:r>
            <a:endParaRPr lang="en-US" sz="1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36048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31300"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a:spLocks noGrp="1"/>
          </p:cNvSpPr>
          <p:nvPr>
            <p:ph sz="half" idx="1"/>
          </p:nvPr>
        </p:nvSpPr>
        <p:spPr>
          <a:xfrm>
            <a:off x="3352800" y="1371600"/>
            <a:ext cx="5181600" cy="3425825"/>
          </a:xfrm>
        </p:spPr>
        <p:txBody>
          <a:bodyPr/>
          <a:lstStyle>
            <a:lvl1pPr>
              <a:buClr>
                <a:srgbClr val="003F78"/>
              </a:buCl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p:txBody>
      </p:sp>
      <p:sp>
        <p:nvSpPr>
          <p:cNvPr id="11" name="Title 1"/>
          <p:cNvSpPr>
            <a:spLocks noGrp="1"/>
          </p:cNvSpPr>
          <p:nvPr>
            <p:ph type="ctrTitle"/>
          </p:nvPr>
        </p:nvSpPr>
        <p:spPr>
          <a:xfrm>
            <a:off x="756920" y="152400"/>
            <a:ext cx="7620000" cy="1069975"/>
          </a:xfrm>
        </p:spPr>
        <p:txBody>
          <a:bodyPr/>
          <a:lstStyle>
            <a:lvl1pPr algn="ctr">
              <a:defRPr b="1">
                <a:solidFill>
                  <a:srgbClr val="003F78"/>
                </a:solidFill>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12" name="Picture Placeholder 2"/>
          <p:cNvSpPr>
            <a:spLocks noGrp="1"/>
          </p:cNvSpPr>
          <p:nvPr>
            <p:ph type="pic" idx="11"/>
          </p:nvPr>
        </p:nvSpPr>
        <p:spPr>
          <a:xfrm>
            <a:off x="609600" y="1371600"/>
            <a:ext cx="2514600" cy="34258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154" y="5866732"/>
            <a:ext cx="675409" cy="495300"/>
          </a:xfrm>
          <a:prstGeom prst="rect">
            <a:avLst/>
          </a:prstGeom>
        </p:spPr>
      </p:pic>
      <p:sp>
        <p:nvSpPr>
          <p:cNvPr id="16" name="TextBox 15"/>
          <p:cNvSpPr txBox="1"/>
          <p:nvPr userDrawn="1"/>
        </p:nvSpPr>
        <p:spPr>
          <a:xfrm>
            <a:off x="135095" y="6392254"/>
            <a:ext cx="1061525" cy="307777"/>
          </a:xfrm>
          <a:prstGeom prst="rect">
            <a:avLst/>
          </a:prstGeom>
          <a:noFill/>
        </p:spPr>
        <p:txBody>
          <a:bodyPr wrap="square" rtlCol="0">
            <a:spAutoFit/>
          </a:bodyPr>
          <a:lstStyle/>
          <a:p>
            <a:r>
              <a:rPr lang="en-US" sz="1400" b="1" dirty="0" smtClean="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2019 FMAG</a:t>
            </a:r>
            <a:endParaRPr lang="en-US" sz="1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11101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GoldBack.c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13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6715126"/>
            <a:ext cx="9153525"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half" idx="1"/>
          </p:nvPr>
        </p:nvSpPr>
        <p:spPr>
          <a:xfrm>
            <a:off x="457200" y="6118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154" y="5866732"/>
            <a:ext cx="675409" cy="495300"/>
          </a:xfrm>
          <a:prstGeom prst="rect">
            <a:avLst/>
          </a:prstGeom>
        </p:spPr>
      </p:pic>
      <p:sp>
        <p:nvSpPr>
          <p:cNvPr id="10" name="TextBox 9"/>
          <p:cNvSpPr txBox="1"/>
          <p:nvPr userDrawn="1"/>
        </p:nvSpPr>
        <p:spPr>
          <a:xfrm>
            <a:off x="135095" y="6392254"/>
            <a:ext cx="1061525" cy="307777"/>
          </a:xfrm>
          <a:prstGeom prst="rect">
            <a:avLst/>
          </a:prstGeom>
          <a:noFill/>
        </p:spPr>
        <p:txBody>
          <a:bodyPr wrap="square" rtlCol="0">
            <a:spAutoFit/>
          </a:bodyPr>
          <a:lstStyle/>
          <a:p>
            <a:r>
              <a:rPr lang="en-US" sz="1400" b="1" dirty="0" smtClean="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2019 FMAG</a:t>
            </a:r>
            <a:endParaRPr lang="en-US" sz="1400" b="1" dirty="0">
              <a:solidFill>
                <a:schemeClr val="accent3"/>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57336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264" y="6479137"/>
            <a:ext cx="990600" cy="226463"/>
          </a:xfrm>
          <a:prstGeom prst="rect">
            <a:avLst/>
          </a:prstGeom>
        </p:spPr>
        <p:txBody>
          <a:bodyPr vert="horz" lIns="91440" tIns="45720" rIns="91440" bIns="45720" rtlCol="0" anchor="ctr"/>
          <a:lstStyle>
            <a:lvl1pPr algn="l" fontAlgn="auto">
              <a:spcBef>
                <a:spcPts val="0"/>
              </a:spcBef>
              <a:spcAft>
                <a:spcPts val="0"/>
              </a:spcAft>
              <a:defRPr sz="1200" b="1">
                <a:solidFill>
                  <a:schemeClr val="accent3">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lvl1pPr>
          </a:lstStyle>
          <a:p>
            <a:pPr>
              <a:defRPr/>
            </a:pPr>
            <a:r>
              <a:rPr lang="en-US" dirty="0" smtClean="0"/>
              <a:t>2019 FMAG</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BD59A4E-B7F4-9B4D-BCDC-A9EDB6521B61}" type="slidenum">
              <a:rPr lang="en-US"/>
              <a:pPr>
                <a:defRPr/>
              </a:pPr>
              <a:t>‹#›</a:t>
            </a:fld>
            <a:endParaRPr lang="en-US"/>
          </a:p>
        </p:txBody>
      </p:sp>
      <p:pic>
        <p:nvPicPr>
          <p:cNvPr id="2" name="Picture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665859" y="5905500"/>
            <a:ext cx="675409" cy="495300"/>
          </a:xfrm>
          <a:prstGeom prst="rect">
            <a:avLst/>
          </a:prstGeom>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69" r:id="rId5"/>
    <p:sldLayoutId id="2147483768" r:id="rId6"/>
    <p:sldLayoutId id="2147483757" r:id="rId7"/>
    <p:sldLayoutId id="214748376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70" r:id="rId17"/>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caloes.ca.gov/cal-oes-divisions/fire-rescue/fire-operations"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fema.gov/media-library-data/20130726-1606-20490-6155/90_032.pdf" TargetMode="External"/><Relationship Id="rId2" Type="http://schemas.openxmlformats.org/officeDocument/2006/relationships/hyperlink" Target="https://www.fema.gov/media-library-data/20130726-1606-20490-7355/90_58.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www.fema.gov/media-library-data/20130726-1606-20490-6155/90_032.pdf"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caloes.ca.gov/Cal-OES-Divisions/Recovery"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www.fema.gov/media-library-data/20130726-1606-20490-7355/90_58.pdf" TargetMode="External"/><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mailto:mike.lococo@caloes.ca.gov" TargetMode="External"/><Relationship Id="rId2" Type="http://schemas.openxmlformats.org/officeDocument/2006/relationships/hyperlink" Target="https://www.caloes.ca.gov/Cal-OES-Divisions/Fire-Rescue" TargetMode="External"/><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mailto:warning.center@oes.ca.gov" TargetMode="External"/><Relationship Id="rId2" Type="http://schemas.openxmlformats.org/officeDocument/2006/relationships/hyperlink" Target="https://www.caloes.ca.gov/FireRescueSite/Documents/FMAG_Form_Fillable.pdf"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ctrTitle" idx="4294967295"/>
          </p:nvPr>
        </p:nvSpPr>
        <p:spPr>
          <a:xfrm>
            <a:off x="685800" y="3429000"/>
            <a:ext cx="7772400" cy="1981200"/>
          </a:xfrm>
        </p:spPr>
        <p:txBody>
          <a:bodyPr>
            <a:normAutofit fontScale="90000"/>
          </a:bodyPr>
          <a:lstStyle/>
          <a:p>
            <a:r>
              <a:rPr lang="en-US" dirty="0"/>
              <a:t>Fire Management Assistance Grant Program (FMAGP)</a:t>
            </a:r>
            <a:br>
              <a:rPr lang="en-US" dirty="0"/>
            </a:br>
            <a:r>
              <a:rPr lang="en-US" dirty="0"/>
              <a:t>2019</a:t>
            </a:r>
          </a:p>
        </p:txBody>
      </p:sp>
      <p:pic>
        <p:nvPicPr>
          <p:cNvPr id="8" name="Picture 7" descr="A logo: Hovernor's Office of Emergency Services, O E S California: Fire Rescue."/>
          <p:cNvPicPr>
            <a:picLocks noChangeAspect="1"/>
          </p:cNvPicPr>
          <p:nvPr/>
        </p:nvPicPr>
        <p:blipFill>
          <a:blip r:embed="rId2"/>
          <a:stretch>
            <a:fillRect/>
          </a:stretch>
        </p:blipFill>
        <p:spPr>
          <a:xfrm>
            <a:off x="2898351" y="764830"/>
            <a:ext cx="3426249" cy="25117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2895600"/>
            <a:ext cx="4343400" cy="1143000"/>
          </a:xfrm>
        </p:spPr>
        <p:txBody>
          <a:bodyPr/>
          <a:lstStyle/>
          <a:p>
            <a:r>
              <a:rPr lang="en-US" b="1" dirty="0">
                <a:solidFill>
                  <a:srgbClr val="003F78"/>
                </a:solidFill>
                <a:latin typeface="Calibri" panose="020F0502020204030204" pitchFamily="34" charset="0"/>
                <a:cs typeface="Calibri" panose="020F0502020204030204" pitchFamily="34" charset="0"/>
              </a:rPr>
              <a:t>Cal OES  Initial Request (ABC) Form </a:t>
            </a:r>
            <a:br>
              <a:rPr lang="en-US" b="1" dirty="0">
                <a:solidFill>
                  <a:srgbClr val="003F78"/>
                </a:solidFill>
                <a:latin typeface="Calibri" panose="020F0502020204030204" pitchFamily="34" charset="0"/>
                <a:cs typeface="Calibri" panose="020F0502020204030204" pitchFamily="34" charset="0"/>
              </a:rPr>
            </a:br>
            <a:r>
              <a:rPr lang="en-US" b="1" dirty="0">
                <a:solidFill>
                  <a:srgbClr val="003F78"/>
                </a:solidFill>
                <a:latin typeface="Calibri" panose="020F0502020204030204" pitchFamily="34" charset="0"/>
                <a:cs typeface="Calibri" panose="020F0502020204030204" pitchFamily="34" charset="0"/>
              </a:rPr>
              <a:t>F-158</a:t>
            </a:r>
          </a:p>
        </p:txBody>
      </p:sp>
      <p:pic>
        <p:nvPicPr>
          <p:cNvPr id="9" name="Content Placeholder 8" descr="A form.&#10;California Governor's Office of Emergency Services (Cal OES) - Fire and Rescue Division. Initial Request (A, B, C form) for the Fire Management Assistance Grant.">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14800" y="176220"/>
            <a:ext cx="4802532" cy="6453180"/>
          </a:xfrm>
        </p:spPr>
      </p:pic>
    </p:spTree>
    <p:extLst>
      <p:ext uri="{BB962C8B-B14F-4D97-AF65-F5344CB8AC3E}">
        <p14:creationId xmlns:p14="http://schemas.microsoft.com/office/powerpoint/2010/main" val="1371915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Fire Cost Threshold</a:t>
            </a:r>
          </a:p>
        </p:txBody>
      </p:sp>
      <p:pic>
        <p:nvPicPr>
          <p:cNvPr id="8" name="Picture 7" descr="An illustration of a flask with ten markers. Cost threshold is inside the flask, and reaches just before the thrid marker."/>
          <p:cNvPicPr>
            <a:picLocks noChangeAspect="1" noChangeArrowheads="1"/>
          </p:cNvPicPr>
          <p:nvPr/>
        </p:nvPicPr>
        <p:blipFill>
          <a:blip r:embed="rId2" cstate="print"/>
          <a:srcRect/>
          <a:stretch>
            <a:fillRect/>
          </a:stretch>
        </p:blipFill>
        <p:spPr bwMode="auto">
          <a:xfrm>
            <a:off x="533400" y="1228725"/>
            <a:ext cx="1108075" cy="4105275"/>
          </a:xfrm>
          <a:prstGeom prst="rect">
            <a:avLst/>
          </a:prstGeom>
          <a:noFill/>
          <a:ln w="9525">
            <a:noFill/>
            <a:miter lim="800000"/>
            <a:headEnd/>
            <a:tailEnd/>
          </a:ln>
        </p:spPr>
      </p:pic>
      <p:sp>
        <p:nvSpPr>
          <p:cNvPr id="3" name="Content Placeholder 2"/>
          <p:cNvSpPr>
            <a:spLocks noGrp="1"/>
          </p:cNvSpPr>
          <p:nvPr>
            <p:ph sz="half" idx="1"/>
          </p:nvPr>
        </p:nvSpPr>
        <p:spPr>
          <a:xfrm>
            <a:off x="1905000" y="1371600"/>
            <a:ext cx="6781800" cy="4648200"/>
          </a:xfrm>
        </p:spPr>
        <p:txBody>
          <a:bodyPr/>
          <a:lstStyle/>
          <a:p>
            <a:pPr>
              <a:spcAft>
                <a:spcPts val="800"/>
              </a:spcAft>
            </a:pPr>
            <a:r>
              <a:rPr lang="en-US" sz="2800" dirty="0"/>
              <a:t>The State’s eligible fire costs must meet either its individual fire cost threshold or cumulative fire cost </a:t>
            </a:r>
            <a:r>
              <a:rPr lang="en-US" sz="2800" dirty="0" smtClean="0"/>
              <a:t>threshold</a:t>
            </a:r>
            <a:endParaRPr lang="en-US" sz="2400" dirty="0"/>
          </a:p>
          <a:p>
            <a:pPr>
              <a:spcAft>
                <a:spcPts val="800"/>
              </a:spcAft>
            </a:pPr>
            <a:r>
              <a:rPr lang="en-US" sz="2800" dirty="0"/>
              <a:t>The fire cost thresholds are adjusted </a:t>
            </a:r>
            <a:r>
              <a:rPr lang="en-US" sz="2800" dirty="0" smtClean="0"/>
              <a:t>annually</a:t>
            </a:r>
            <a:endParaRPr lang="en-US" sz="2400" dirty="0"/>
          </a:p>
          <a:p>
            <a:pPr>
              <a:spcAft>
                <a:spcPts val="800"/>
              </a:spcAft>
            </a:pPr>
            <a:r>
              <a:rPr lang="en-US" sz="2800" dirty="0"/>
              <a:t>Costs for declared fires within a fire complex are aggregated and treated as one fire when compared to the </a:t>
            </a:r>
            <a:r>
              <a:rPr lang="en-US" sz="2800" dirty="0" smtClean="0"/>
              <a:t>thresholds</a:t>
            </a:r>
            <a:endParaRPr lang="en-US" sz="2800" dirty="0"/>
          </a:p>
        </p:txBody>
      </p:sp>
    </p:spTree>
    <p:extLst>
      <p:ext uri="{BB962C8B-B14F-4D97-AF65-F5344CB8AC3E}">
        <p14:creationId xmlns:p14="http://schemas.microsoft.com/office/powerpoint/2010/main" val="2970418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2019 FMAG Threshold</a:t>
            </a:r>
          </a:p>
        </p:txBody>
      </p:sp>
      <p:sp>
        <p:nvSpPr>
          <p:cNvPr id="4" name="Content Placeholder 3"/>
          <p:cNvSpPr>
            <a:spLocks noGrp="1"/>
          </p:cNvSpPr>
          <p:nvPr>
            <p:ph sz="half" idx="1"/>
          </p:nvPr>
        </p:nvSpPr>
        <p:spPr>
          <a:xfrm>
            <a:off x="756920" y="1447800"/>
            <a:ext cx="7620000" cy="3962400"/>
          </a:xfrm>
        </p:spPr>
        <p:txBody>
          <a:bodyPr/>
          <a:lstStyle/>
          <a:p>
            <a:r>
              <a:rPr lang="en-US" b="1" dirty="0"/>
              <a:t>Individual Fire Cost -  $2,794,047  </a:t>
            </a:r>
            <a:r>
              <a:rPr lang="en-US" dirty="0"/>
              <a:t>($2.79 mil</a:t>
            </a:r>
            <a:r>
              <a:rPr lang="en-US" dirty="0" smtClean="0"/>
              <a:t>.)</a:t>
            </a:r>
          </a:p>
          <a:p>
            <a:endParaRPr lang="en-US" dirty="0"/>
          </a:p>
          <a:p>
            <a:r>
              <a:rPr lang="en-US" b="1" dirty="0"/>
              <a:t>Cumulative Fire Cost - $8,382,140 </a:t>
            </a:r>
            <a:r>
              <a:rPr lang="en-US" dirty="0"/>
              <a:t>($8.38 mil.)</a:t>
            </a:r>
          </a:p>
          <a:p>
            <a:endParaRPr lang="en-US" dirty="0" smtClean="0"/>
          </a:p>
          <a:p>
            <a:r>
              <a:rPr lang="en-US" b="1" dirty="0" smtClean="0"/>
              <a:t>Major </a:t>
            </a:r>
            <a:r>
              <a:rPr lang="en-US" b="1" dirty="0"/>
              <a:t>Disaster: </a:t>
            </a:r>
            <a:r>
              <a:rPr lang="it-IT" b="1" dirty="0"/>
              <a:t>$</a:t>
            </a:r>
            <a:r>
              <a:rPr lang="it-IT" b="1" dirty="0" smtClean="0"/>
              <a:t>59,335,567*  </a:t>
            </a:r>
            <a:r>
              <a:rPr lang="it-IT" dirty="0"/>
              <a:t>(</a:t>
            </a:r>
            <a:r>
              <a:rPr lang="en-US" dirty="0"/>
              <a:t>$59.3 mil</a:t>
            </a:r>
            <a:r>
              <a:rPr lang="en-US" dirty="0" smtClean="0"/>
              <a:t>.)</a:t>
            </a:r>
          </a:p>
          <a:p>
            <a:endParaRPr lang="en-US" dirty="0"/>
          </a:p>
          <a:p>
            <a:r>
              <a:rPr lang="en-US" sz="2400" dirty="0" smtClean="0"/>
              <a:t>*Public </a:t>
            </a:r>
            <a:r>
              <a:rPr lang="en-US" sz="2400" dirty="0"/>
              <a:t>Assistance Per Capita Indicator: $1.50 multiplied by the 2019 state population of </a:t>
            </a:r>
            <a:r>
              <a:rPr lang="en-US" sz="2400" dirty="0" smtClean="0"/>
              <a:t>39,557,045</a:t>
            </a:r>
            <a:endParaRPr lang="en-US" dirty="0" smtClean="0"/>
          </a:p>
          <a:p>
            <a:endParaRPr lang="en-US" dirty="0"/>
          </a:p>
        </p:txBody>
      </p:sp>
    </p:spTree>
    <p:extLst>
      <p:ext uri="{BB962C8B-B14F-4D97-AF65-F5344CB8AC3E}">
        <p14:creationId xmlns:p14="http://schemas.microsoft.com/office/powerpoint/2010/main" val="2336256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Selected FY 2019 Fire Cost Thresholds</a:t>
            </a:r>
          </a:p>
        </p:txBody>
      </p:sp>
      <p:graphicFrame>
        <p:nvGraphicFramePr>
          <p:cNvPr id="8" name="Table 7" title="Selected FY 2019 FIre Cost Threshold"/>
          <p:cNvGraphicFramePr>
            <a:graphicFrameLocks noGrp="1"/>
          </p:cNvGraphicFramePr>
          <p:nvPr>
            <p:extLst>
              <p:ext uri="{D42A27DB-BD31-4B8C-83A1-F6EECF244321}">
                <p14:modId xmlns:p14="http://schemas.microsoft.com/office/powerpoint/2010/main" val="1198780315"/>
              </p:ext>
            </p:extLst>
          </p:nvPr>
        </p:nvGraphicFramePr>
        <p:xfrm>
          <a:off x="1143000" y="1371600"/>
          <a:ext cx="7010399" cy="4356100"/>
        </p:xfrm>
        <a:graphic>
          <a:graphicData uri="http://schemas.openxmlformats.org/drawingml/2006/table">
            <a:tbl>
              <a:tblPr firstRow="1" bandRow="1">
                <a:tableStyleId>{6E25E649-3F16-4E02-A733-19D2CDBF48F0}</a:tableStyleId>
              </a:tblPr>
              <a:tblGrid>
                <a:gridCol w="1876213">
                  <a:extLst>
                    <a:ext uri="{9D8B030D-6E8A-4147-A177-3AD203B41FA5}">
                      <a16:colId xmlns="" xmlns:a16="http://schemas.microsoft.com/office/drawing/2014/main" val="20000"/>
                    </a:ext>
                  </a:extLst>
                </a:gridCol>
                <a:gridCol w="2567093">
                  <a:extLst>
                    <a:ext uri="{9D8B030D-6E8A-4147-A177-3AD203B41FA5}">
                      <a16:colId xmlns="" xmlns:a16="http://schemas.microsoft.com/office/drawing/2014/main" val="20001"/>
                    </a:ext>
                  </a:extLst>
                </a:gridCol>
                <a:gridCol w="2567093">
                  <a:extLst>
                    <a:ext uri="{9D8B030D-6E8A-4147-A177-3AD203B41FA5}">
                      <a16:colId xmlns="" xmlns:a16="http://schemas.microsoft.com/office/drawing/2014/main" val="20002"/>
                    </a:ext>
                  </a:extLst>
                </a:gridCol>
              </a:tblGrid>
              <a:tr h="622300">
                <a:tc>
                  <a:txBody>
                    <a:bodyPr/>
                    <a:lstStyle/>
                    <a:p>
                      <a:endParaRPr lang="en-US" dirty="0"/>
                    </a:p>
                  </a:txBody>
                  <a:tcPr anchor="ctr">
                    <a:solidFill>
                      <a:srgbClr val="003F78"/>
                    </a:solidFill>
                  </a:tcPr>
                </a:tc>
                <a:tc>
                  <a:txBody>
                    <a:bodyPr/>
                    <a:lstStyle/>
                    <a:p>
                      <a:pPr algn="r"/>
                      <a:r>
                        <a:rPr lang="en-US" dirty="0"/>
                        <a:t>Individual</a:t>
                      </a:r>
                    </a:p>
                  </a:txBody>
                  <a:tcPr anchor="ctr">
                    <a:solidFill>
                      <a:srgbClr val="003F78"/>
                    </a:solidFill>
                  </a:tcPr>
                </a:tc>
                <a:tc>
                  <a:txBody>
                    <a:bodyPr/>
                    <a:lstStyle/>
                    <a:p>
                      <a:pPr algn="r"/>
                      <a:r>
                        <a:rPr lang="en-US" dirty="0"/>
                        <a:t>Cumulative</a:t>
                      </a:r>
                    </a:p>
                  </a:txBody>
                  <a:tcPr anchor="ctr">
                    <a:solidFill>
                      <a:srgbClr val="003F78"/>
                    </a:solidFill>
                  </a:tcPr>
                </a:tc>
                <a:extLst>
                  <a:ext uri="{0D108BD9-81ED-4DB2-BD59-A6C34878D82A}">
                    <a16:rowId xmlns="" xmlns:a16="http://schemas.microsoft.com/office/drawing/2014/main" val="10000"/>
                  </a:ext>
                </a:extLst>
              </a:tr>
              <a:tr h="622300">
                <a:tc>
                  <a:txBody>
                    <a:bodyPr/>
                    <a:lstStyle/>
                    <a:p>
                      <a:pPr algn="r"/>
                      <a:r>
                        <a:rPr lang="en-US" dirty="0"/>
                        <a:t>Alaska</a:t>
                      </a:r>
                    </a:p>
                  </a:txBody>
                  <a:tcPr anchor="ctr"/>
                </a:tc>
                <a:tc>
                  <a:txBody>
                    <a:bodyPr/>
                    <a:lstStyle/>
                    <a:p>
                      <a:pPr algn="r"/>
                      <a:r>
                        <a:rPr lang="en-US" dirty="0"/>
                        <a:t>$100,000</a:t>
                      </a:r>
                    </a:p>
                  </a:txBody>
                  <a:tcPr anchor="ctr"/>
                </a:tc>
                <a:tc>
                  <a:txBody>
                    <a:bodyPr/>
                    <a:lstStyle/>
                    <a:p>
                      <a:pPr algn="r"/>
                      <a:r>
                        <a:rPr lang="en-US" dirty="0"/>
                        <a:t>$500,000</a:t>
                      </a:r>
                    </a:p>
                  </a:txBody>
                  <a:tcPr anchor="ctr"/>
                </a:tc>
                <a:extLst>
                  <a:ext uri="{0D108BD9-81ED-4DB2-BD59-A6C34878D82A}">
                    <a16:rowId xmlns="" xmlns:a16="http://schemas.microsoft.com/office/drawing/2014/main" val="10001"/>
                  </a:ext>
                </a:extLst>
              </a:tr>
              <a:tr h="622300">
                <a:tc>
                  <a:txBody>
                    <a:bodyPr/>
                    <a:lstStyle/>
                    <a:p>
                      <a:pPr algn="r"/>
                      <a:r>
                        <a:rPr lang="en-US" dirty="0"/>
                        <a:t>Arizona</a:t>
                      </a:r>
                    </a:p>
                  </a:txBody>
                  <a:tcPr anchor="ctr"/>
                </a:tc>
                <a:tc>
                  <a:txBody>
                    <a:bodyPr/>
                    <a:lstStyle/>
                    <a:p>
                      <a:pPr algn="r"/>
                      <a:r>
                        <a:rPr lang="en-US" dirty="0"/>
                        <a:t>$479,401</a:t>
                      </a:r>
                    </a:p>
                  </a:txBody>
                  <a:tcPr anchor="ctr"/>
                </a:tc>
                <a:tc>
                  <a:txBody>
                    <a:bodyPr/>
                    <a:lstStyle/>
                    <a:p>
                      <a:pPr algn="r"/>
                      <a:r>
                        <a:rPr lang="en-US" dirty="0"/>
                        <a:t>$1,479,204</a:t>
                      </a:r>
                    </a:p>
                  </a:txBody>
                  <a:tcPr anchor="ctr"/>
                </a:tc>
                <a:extLst>
                  <a:ext uri="{0D108BD9-81ED-4DB2-BD59-A6C34878D82A}">
                    <a16:rowId xmlns="" xmlns:a16="http://schemas.microsoft.com/office/drawing/2014/main" val="10002"/>
                  </a:ext>
                </a:extLst>
              </a:tr>
              <a:tr h="622300">
                <a:tc>
                  <a:txBody>
                    <a:bodyPr/>
                    <a:lstStyle/>
                    <a:p>
                      <a:pPr algn="r"/>
                      <a:r>
                        <a:rPr lang="en-US" dirty="0"/>
                        <a:t>California</a:t>
                      </a:r>
                    </a:p>
                  </a:txBody>
                  <a:tcPr anchor="ctr">
                    <a:solidFill>
                      <a:srgbClr val="FFFF00"/>
                    </a:solidFill>
                  </a:tcPr>
                </a:tc>
                <a:tc>
                  <a:txBody>
                    <a:bodyPr/>
                    <a:lstStyle/>
                    <a:p>
                      <a:pPr algn="r"/>
                      <a:r>
                        <a:rPr lang="en-US" sz="1800" b="1" kern="1200" dirty="0"/>
                        <a:t>$2,794,047 </a:t>
                      </a:r>
                      <a:endParaRPr lang="en-US" dirty="0"/>
                    </a:p>
                  </a:txBody>
                  <a:tcPr anchor="ctr">
                    <a:solidFill>
                      <a:srgbClr val="FFFF00"/>
                    </a:solidFill>
                  </a:tcPr>
                </a:tc>
                <a:tc>
                  <a:txBody>
                    <a:bodyPr/>
                    <a:lstStyle/>
                    <a:p>
                      <a:pPr algn="r"/>
                      <a:r>
                        <a:rPr lang="en-US" sz="1800" b="1" kern="1200" dirty="0"/>
                        <a:t>$8,382,140 </a:t>
                      </a:r>
                      <a:endParaRPr lang="en-US" dirty="0"/>
                    </a:p>
                  </a:txBody>
                  <a:tcPr anchor="ctr">
                    <a:solidFill>
                      <a:srgbClr val="FFFF00"/>
                    </a:solidFill>
                  </a:tcPr>
                </a:tc>
                <a:extLst>
                  <a:ext uri="{0D108BD9-81ED-4DB2-BD59-A6C34878D82A}">
                    <a16:rowId xmlns="" xmlns:a16="http://schemas.microsoft.com/office/drawing/2014/main" val="10003"/>
                  </a:ext>
                </a:extLst>
              </a:tr>
              <a:tr h="622300">
                <a:tc>
                  <a:txBody>
                    <a:bodyPr/>
                    <a:lstStyle/>
                    <a:p>
                      <a:pPr algn="r"/>
                      <a:r>
                        <a:rPr lang="en-US" dirty="0"/>
                        <a:t>Delaware</a:t>
                      </a:r>
                    </a:p>
                  </a:txBody>
                  <a:tcPr anchor="ctr"/>
                </a:tc>
                <a:tc>
                  <a:txBody>
                    <a:bodyPr/>
                    <a:lstStyle/>
                    <a:p>
                      <a:pPr algn="r"/>
                      <a:r>
                        <a:rPr lang="en-US" dirty="0"/>
                        <a:t>$100,000</a:t>
                      </a:r>
                    </a:p>
                  </a:txBody>
                  <a:tcPr anchor="ctr"/>
                </a:tc>
                <a:tc>
                  <a:txBody>
                    <a:bodyPr/>
                    <a:lstStyle/>
                    <a:p>
                      <a:pPr algn="r"/>
                      <a:r>
                        <a:rPr lang="en-US" dirty="0"/>
                        <a:t>$500,000</a:t>
                      </a:r>
                    </a:p>
                  </a:txBody>
                  <a:tcPr anchor="ctr"/>
                </a:tc>
                <a:extLst>
                  <a:ext uri="{0D108BD9-81ED-4DB2-BD59-A6C34878D82A}">
                    <a16:rowId xmlns="" xmlns:a16="http://schemas.microsoft.com/office/drawing/2014/main" val="10004"/>
                  </a:ext>
                </a:extLst>
              </a:tr>
              <a:tr h="622300">
                <a:tc>
                  <a:txBody>
                    <a:bodyPr/>
                    <a:lstStyle/>
                    <a:p>
                      <a:pPr algn="r"/>
                      <a:r>
                        <a:rPr lang="en-US" dirty="0"/>
                        <a:t>Florida</a:t>
                      </a:r>
                    </a:p>
                  </a:txBody>
                  <a:tcPr anchor="ctr"/>
                </a:tc>
                <a:tc>
                  <a:txBody>
                    <a:bodyPr/>
                    <a:lstStyle/>
                    <a:p>
                      <a:pPr algn="r"/>
                      <a:r>
                        <a:rPr lang="en-US" dirty="0"/>
                        <a:t>$1, 410,098</a:t>
                      </a:r>
                    </a:p>
                  </a:txBody>
                  <a:tcPr anchor="ctr"/>
                </a:tc>
                <a:tc>
                  <a:txBody>
                    <a:bodyPr/>
                    <a:lstStyle/>
                    <a:p>
                      <a:pPr algn="r"/>
                      <a:r>
                        <a:rPr lang="en-US" dirty="0"/>
                        <a:t>$4, 230,295</a:t>
                      </a:r>
                    </a:p>
                  </a:txBody>
                  <a:tcPr anchor="ctr"/>
                </a:tc>
                <a:extLst>
                  <a:ext uri="{0D108BD9-81ED-4DB2-BD59-A6C34878D82A}">
                    <a16:rowId xmlns="" xmlns:a16="http://schemas.microsoft.com/office/drawing/2014/main" val="10005"/>
                  </a:ext>
                </a:extLst>
              </a:tr>
              <a:tr h="622300">
                <a:tc>
                  <a:txBody>
                    <a:bodyPr/>
                    <a:lstStyle/>
                    <a:p>
                      <a:pPr algn="r"/>
                      <a:r>
                        <a:rPr lang="en-US" dirty="0"/>
                        <a:t>Texas</a:t>
                      </a:r>
                    </a:p>
                  </a:txBody>
                  <a:tcPr anchor="ctr"/>
                </a:tc>
                <a:tc>
                  <a:txBody>
                    <a:bodyPr/>
                    <a:lstStyle/>
                    <a:p>
                      <a:pPr algn="r"/>
                      <a:r>
                        <a:rPr lang="en-US" dirty="0"/>
                        <a:t>$</a:t>
                      </a:r>
                      <a:r>
                        <a:rPr lang="en-US" sz="1800" b="0" i="0" u="none" strike="noStrike" kern="1200" baseline="0" dirty="0">
                          <a:solidFill>
                            <a:schemeClr val="dk1"/>
                          </a:solidFill>
                          <a:latin typeface="+mn-lt"/>
                          <a:ea typeface="+mn-ea"/>
                          <a:cs typeface="+mn-cs"/>
                        </a:rPr>
                        <a:t>1,885,917</a:t>
                      </a:r>
                      <a:endParaRPr lang="en-US" dirty="0"/>
                    </a:p>
                  </a:txBody>
                  <a:tcPr anchor="ctr"/>
                </a:tc>
                <a:tc>
                  <a:txBody>
                    <a:bodyPr/>
                    <a:lstStyle/>
                    <a:p>
                      <a:pPr algn="r"/>
                      <a:r>
                        <a:rPr lang="en-US" dirty="0"/>
                        <a:t>$</a:t>
                      </a:r>
                      <a:r>
                        <a:rPr lang="en-US" sz="1800" b="0" i="0" u="none" strike="noStrike" kern="1200" baseline="0" dirty="0">
                          <a:solidFill>
                            <a:schemeClr val="dk1"/>
                          </a:solidFill>
                          <a:latin typeface="+mn-lt"/>
                          <a:ea typeface="+mn-ea"/>
                          <a:cs typeface="+mn-cs"/>
                        </a:rPr>
                        <a:t>5,657,751</a:t>
                      </a:r>
                      <a:endParaRPr lang="en-US" dirty="0"/>
                    </a:p>
                  </a:txBody>
                  <a:tcPr anchor="ctr"/>
                </a:tc>
                <a:extLst>
                  <a:ext uri="{0D108BD9-81ED-4DB2-BD59-A6C34878D82A}">
                    <a16:rowId xmlns="" xmlns:a16="http://schemas.microsoft.com/office/drawing/2014/main" val="208473364"/>
                  </a:ext>
                </a:extLst>
              </a:tr>
            </a:tbl>
          </a:graphicData>
        </a:graphic>
      </p:graphicFrame>
    </p:spTree>
    <p:extLst>
      <p:ext uri="{BB962C8B-B14F-4D97-AF65-F5344CB8AC3E}">
        <p14:creationId xmlns:p14="http://schemas.microsoft.com/office/powerpoint/2010/main" val="2708590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Declarations by FEMA Region</a:t>
            </a:r>
            <a:br>
              <a:rPr lang="en-US" dirty="0"/>
            </a:br>
            <a:r>
              <a:rPr lang="en-US" sz="2400" dirty="0"/>
              <a:t>(2001-2018)</a:t>
            </a:r>
          </a:p>
        </p:txBody>
      </p:sp>
      <p:sp>
        <p:nvSpPr>
          <p:cNvPr id="6" name="Content Placeholder 10"/>
          <p:cNvSpPr>
            <a:spLocks noGrp="1"/>
          </p:cNvSpPr>
          <p:nvPr>
            <p:ph sz="half" idx="1"/>
          </p:nvPr>
        </p:nvSpPr>
        <p:spPr>
          <a:xfrm>
            <a:off x="757238" y="1295400"/>
            <a:ext cx="7620000" cy="3962400"/>
          </a:xfrm>
        </p:spPr>
        <p:txBody>
          <a:bodyPr numCol="2">
            <a:noAutofit/>
          </a:bodyPr>
          <a:lstStyle/>
          <a:p>
            <a:pPr algn="l">
              <a:spcBef>
                <a:spcPts val="0"/>
              </a:spcBef>
              <a:buFont typeface="Wingdings" pitchFamily="2" charset="2"/>
              <a:buChar char="q"/>
              <a:defRPr/>
            </a:pPr>
            <a:r>
              <a:rPr lang="en-US" sz="1600" dirty="0">
                <a:solidFill>
                  <a:srgbClr val="000099"/>
                </a:solidFill>
              </a:rPr>
              <a:t>Region I:   1 </a:t>
            </a:r>
          </a:p>
          <a:p>
            <a:pPr marL="114300" indent="0" algn="l">
              <a:spcBef>
                <a:spcPts val="0"/>
              </a:spcBef>
              <a:buNone/>
              <a:defRPr/>
            </a:pPr>
            <a:r>
              <a:rPr lang="en-US" sz="1600" dirty="0">
                <a:solidFill>
                  <a:srgbClr val="000099"/>
                </a:solidFill>
              </a:rPr>
              <a:t>              </a:t>
            </a:r>
            <a:r>
              <a:rPr lang="en-US" sz="1600" dirty="0"/>
              <a:t>New Hampshire</a:t>
            </a:r>
            <a:r>
              <a:rPr lang="en-US" sz="1600" dirty="0">
                <a:solidFill>
                  <a:srgbClr val="000099"/>
                </a:solidFill>
              </a:rPr>
              <a:t> </a:t>
            </a:r>
            <a:r>
              <a:rPr lang="en-US" sz="1600" dirty="0"/>
              <a:t>(1)</a:t>
            </a:r>
          </a:p>
          <a:p>
            <a:pPr algn="l">
              <a:spcBef>
                <a:spcPts val="0"/>
              </a:spcBef>
              <a:buFont typeface="Wingdings" pitchFamily="2" charset="2"/>
              <a:buChar char="q"/>
              <a:defRPr/>
            </a:pPr>
            <a:r>
              <a:rPr lang="en-US" sz="1600" dirty="0">
                <a:solidFill>
                  <a:srgbClr val="000099"/>
                </a:solidFill>
              </a:rPr>
              <a:t>Region II:  1	</a:t>
            </a:r>
          </a:p>
          <a:p>
            <a:pPr lvl="1" indent="0">
              <a:spcBef>
                <a:spcPts val="0"/>
              </a:spcBef>
              <a:buNone/>
              <a:defRPr/>
            </a:pPr>
            <a:r>
              <a:rPr lang="en-US" sz="1600" dirty="0"/>
              <a:t>New Jersey (1)</a:t>
            </a:r>
          </a:p>
          <a:p>
            <a:pPr algn="l">
              <a:spcBef>
                <a:spcPts val="0"/>
              </a:spcBef>
              <a:buFont typeface="Wingdings" pitchFamily="2" charset="2"/>
              <a:buChar char="q"/>
              <a:defRPr/>
            </a:pPr>
            <a:r>
              <a:rPr lang="en-US" sz="1600" dirty="0">
                <a:solidFill>
                  <a:srgbClr val="000099"/>
                </a:solidFill>
              </a:rPr>
              <a:t>Region III:  5</a:t>
            </a:r>
          </a:p>
          <a:p>
            <a:pPr lvl="1" indent="0">
              <a:spcBef>
                <a:spcPts val="0"/>
              </a:spcBef>
              <a:buNone/>
              <a:defRPr/>
            </a:pPr>
            <a:r>
              <a:rPr lang="en-US" sz="1600" dirty="0"/>
              <a:t>Virginia (3)</a:t>
            </a:r>
          </a:p>
          <a:p>
            <a:pPr lvl="1" indent="0">
              <a:spcBef>
                <a:spcPts val="0"/>
              </a:spcBef>
              <a:buNone/>
              <a:defRPr/>
            </a:pPr>
            <a:r>
              <a:rPr lang="en-US" sz="1600" dirty="0"/>
              <a:t>West Virginia(2)</a:t>
            </a:r>
          </a:p>
          <a:p>
            <a:pPr algn="l">
              <a:spcBef>
                <a:spcPts val="0"/>
              </a:spcBef>
              <a:buFont typeface="Wingdings" pitchFamily="2" charset="2"/>
              <a:buChar char="q"/>
              <a:defRPr/>
            </a:pPr>
            <a:r>
              <a:rPr lang="en-US" sz="1600" dirty="0">
                <a:solidFill>
                  <a:srgbClr val="000099"/>
                </a:solidFill>
              </a:rPr>
              <a:t>Region IV:  41</a:t>
            </a:r>
          </a:p>
          <a:p>
            <a:pPr lvl="1" indent="0">
              <a:spcBef>
                <a:spcPts val="0"/>
              </a:spcBef>
              <a:buNone/>
              <a:defRPr/>
            </a:pPr>
            <a:r>
              <a:rPr lang="en-US" sz="1600" dirty="0"/>
              <a:t>Alabama (1)</a:t>
            </a:r>
          </a:p>
          <a:p>
            <a:pPr lvl="1" indent="0">
              <a:spcBef>
                <a:spcPts val="0"/>
              </a:spcBef>
              <a:buNone/>
              <a:defRPr/>
            </a:pPr>
            <a:r>
              <a:rPr lang="en-US" sz="1600" dirty="0"/>
              <a:t>Georgia (11)</a:t>
            </a:r>
          </a:p>
          <a:p>
            <a:pPr lvl="1" indent="0">
              <a:spcBef>
                <a:spcPts val="0"/>
              </a:spcBef>
              <a:buNone/>
              <a:defRPr/>
            </a:pPr>
            <a:r>
              <a:rPr lang="en-US" sz="1600" dirty="0"/>
              <a:t>Florida (13)</a:t>
            </a:r>
          </a:p>
          <a:p>
            <a:pPr lvl="1" indent="0">
              <a:spcBef>
                <a:spcPts val="0"/>
              </a:spcBef>
              <a:buNone/>
              <a:defRPr/>
            </a:pPr>
            <a:r>
              <a:rPr lang="en-US" sz="1600" dirty="0"/>
              <a:t>North Carolina (9)</a:t>
            </a:r>
          </a:p>
          <a:p>
            <a:pPr lvl="1" indent="0">
              <a:spcBef>
                <a:spcPts val="0"/>
              </a:spcBef>
              <a:buNone/>
              <a:defRPr/>
            </a:pPr>
            <a:r>
              <a:rPr lang="en-US" sz="1600" dirty="0"/>
              <a:t>South Carolina (3)</a:t>
            </a:r>
          </a:p>
          <a:p>
            <a:pPr lvl="1" indent="0">
              <a:spcBef>
                <a:spcPts val="0"/>
              </a:spcBef>
              <a:buNone/>
              <a:defRPr/>
            </a:pPr>
            <a:r>
              <a:rPr lang="en-US" sz="1600" dirty="0"/>
              <a:t>Tennessee (4)</a:t>
            </a:r>
            <a:r>
              <a:rPr lang="en-US" sz="1600" dirty="0">
                <a:solidFill>
                  <a:srgbClr val="000099"/>
                </a:solidFill>
              </a:rPr>
              <a:t>     </a:t>
            </a:r>
          </a:p>
          <a:p>
            <a:pPr lvl="1" indent="0">
              <a:spcBef>
                <a:spcPts val="0"/>
              </a:spcBef>
              <a:buNone/>
              <a:defRPr/>
            </a:pPr>
            <a:r>
              <a:rPr lang="en-US" sz="1600" dirty="0">
                <a:solidFill>
                  <a:srgbClr val="000099"/>
                </a:solidFill>
              </a:rPr>
              <a:t> Region V:  2</a:t>
            </a:r>
          </a:p>
          <a:p>
            <a:pPr marL="411480" lvl="1" indent="0">
              <a:spcBef>
                <a:spcPts val="0"/>
              </a:spcBef>
              <a:buNone/>
              <a:defRPr/>
            </a:pPr>
            <a:r>
              <a:rPr lang="en-US" sz="1600" dirty="0">
                <a:solidFill>
                  <a:srgbClr val="000099"/>
                </a:solidFill>
              </a:rPr>
              <a:t>        </a:t>
            </a:r>
            <a:r>
              <a:rPr lang="en-US" sz="1600" dirty="0"/>
              <a:t>Kentucky (2)</a:t>
            </a:r>
          </a:p>
          <a:p>
            <a:pPr algn="l">
              <a:spcBef>
                <a:spcPts val="0"/>
              </a:spcBef>
              <a:buFont typeface="Wingdings" pitchFamily="2" charset="2"/>
              <a:buChar char="q"/>
              <a:defRPr/>
            </a:pPr>
            <a:r>
              <a:rPr lang="en-US" sz="1600" dirty="0">
                <a:solidFill>
                  <a:srgbClr val="000099"/>
                </a:solidFill>
              </a:rPr>
              <a:t>Region VI:  240</a:t>
            </a:r>
          </a:p>
          <a:p>
            <a:pPr lvl="1" indent="0">
              <a:spcBef>
                <a:spcPts val="0"/>
              </a:spcBef>
              <a:buNone/>
              <a:defRPr/>
            </a:pPr>
            <a:r>
              <a:rPr lang="en-US" sz="1600" dirty="0"/>
              <a:t>Texas (123)</a:t>
            </a:r>
          </a:p>
          <a:p>
            <a:pPr lvl="1" indent="0">
              <a:spcBef>
                <a:spcPts val="0"/>
              </a:spcBef>
              <a:buNone/>
              <a:defRPr/>
            </a:pPr>
            <a:r>
              <a:rPr lang="en-US" sz="1600" dirty="0"/>
              <a:t>New Mexico (37)</a:t>
            </a:r>
          </a:p>
          <a:p>
            <a:pPr lvl="1" indent="0">
              <a:spcBef>
                <a:spcPts val="0"/>
              </a:spcBef>
              <a:buNone/>
              <a:defRPr/>
            </a:pPr>
            <a:r>
              <a:rPr lang="en-US" sz="1600" dirty="0"/>
              <a:t>Oklahoma (80)</a:t>
            </a:r>
          </a:p>
          <a:p>
            <a:pPr algn="l">
              <a:spcBef>
                <a:spcPts val="0"/>
              </a:spcBef>
              <a:buFont typeface="Wingdings" pitchFamily="2" charset="2"/>
              <a:buChar char="q"/>
              <a:defRPr/>
            </a:pPr>
            <a:r>
              <a:rPr lang="en-US" sz="1600" dirty="0">
                <a:solidFill>
                  <a:srgbClr val="000099"/>
                </a:solidFill>
              </a:rPr>
              <a:t>Region VII:  12</a:t>
            </a:r>
          </a:p>
          <a:p>
            <a:pPr lvl="1" indent="0">
              <a:spcBef>
                <a:spcPts val="0"/>
              </a:spcBef>
              <a:buNone/>
              <a:defRPr/>
            </a:pPr>
            <a:r>
              <a:rPr lang="en-US" sz="1600" dirty="0"/>
              <a:t>Kansas (11)</a:t>
            </a:r>
          </a:p>
          <a:p>
            <a:pPr lvl="1" indent="0">
              <a:spcBef>
                <a:spcPts val="0"/>
              </a:spcBef>
              <a:buNone/>
              <a:defRPr/>
            </a:pPr>
            <a:r>
              <a:rPr lang="en-US" sz="1600" dirty="0"/>
              <a:t>Nebraska (1)</a:t>
            </a:r>
          </a:p>
          <a:p>
            <a:pPr algn="l">
              <a:spcBef>
                <a:spcPts val="0"/>
              </a:spcBef>
              <a:buFont typeface="Wingdings" pitchFamily="2" charset="2"/>
              <a:buChar char="q"/>
              <a:defRPr/>
            </a:pPr>
            <a:r>
              <a:rPr lang="en-US" sz="1600" dirty="0">
                <a:solidFill>
                  <a:srgbClr val="000099"/>
                </a:solidFill>
              </a:rPr>
              <a:t>Region VIII:  112</a:t>
            </a:r>
          </a:p>
          <a:p>
            <a:pPr lvl="1" indent="0">
              <a:spcBef>
                <a:spcPts val="0"/>
              </a:spcBef>
              <a:buNone/>
              <a:defRPr/>
            </a:pPr>
            <a:r>
              <a:rPr lang="en-US" sz="1600" dirty="0"/>
              <a:t>Colorado (34)</a:t>
            </a:r>
          </a:p>
          <a:p>
            <a:pPr lvl="1" indent="0">
              <a:spcBef>
                <a:spcPts val="0"/>
              </a:spcBef>
              <a:buNone/>
              <a:defRPr/>
            </a:pPr>
            <a:r>
              <a:rPr lang="en-US" sz="1600" dirty="0"/>
              <a:t>Montana (33)</a:t>
            </a:r>
          </a:p>
          <a:p>
            <a:pPr lvl="1" indent="0">
              <a:spcBef>
                <a:spcPts val="0"/>
              </a:spcBef>
              <a:buNone/>
              <a:defRPr/>
            </a:pPr>
            <a:r>
              <a:rPr lang="en-US" sz="1600" dirty="0"/>
              <a:t>South Dakota (11)</a:t>
            </a:r>
          </a:p>
          <a:p>
            <a:pPr lvl="1" indent="0">
              <a:spcBef>
                <a:spcPts val="0"/>
              </a:spcBef>
              <a:buNone/>
              <a:defRPr/>
            </a:pPr>
            <a:r>
              <a:rPr lang="en-US" sz="1600" dirty="0"/>
              <a:t>Utah (21)</a:t>
            </a:r>
          </a:p>
          <a:p>
            <a:pPr lvl="1" indent="0">
              <a:spcBef>
                <a:spcPts val="0"/>
              </a:spcBef>
              <a:buNone/>
              <a:defRPr/>
            </a:pPr>
            <a:r>
              <a:rPr lang="en-US" sz="1600" dirty="0"/>
              <a:t>Wyoming (13)</a:t>
            </a:r>
          </a:p>
          <a:p>
            <a:pPr algn="l">
              <a:spcBef>
                <a:spcPts val="0"/>
              </a:spcBef>
              <a:buFont typeface="Wingdings" pitchFamily="2" charset="2"/>
              <a:buChar char="q"/>
              <a:defRPr/>
            </a:pPr>
            <a:r>
              <a:rPr lang="en-US" sz="1600" dirty="0">
                <a:solidFill>
                  <a:srgbClr val="000099"/>
                </a:solidFill>
              </a:rPr>
              <a:t>Region IX:    272</a:t>
            </a:r>
          </a:p>
          <a:p>
            <a:pPr lvl="1" indent="0">
              <a:spcBef>
                <a:spcPts val="0"/>
              </a:spcBef>
              <a:buNone/>
              <a:defRPr/>
            </a:pPr>
            <a:r>
              <a:rPr lang="en-US" sz="1600" dirty="0"/>
              <a:t>Arizona (37)</a:t>
            </a:r>
          </a:p>
          <a:p>
            <a:pPr lvl="1" indent="0">
              <a:spcBef>
                <a:spcPts val="0"/>
              </a:spcBef>
              <a:buNone/>
              <a:defRPr/>
            </a:pPr>
            <a:r>
              <a:rPr lang="en-US" sz="1600" b="1" i="1" dirty="0">
                <a:solidFill>
                  <a:srgbClr val="FF0000"/>
                </a:solidFill>
              </a:rPr>
              <a:t>California (183)</a:t>
            </a:r>
            <a:r>
              <a:rPr lang="en-US" sz="1600" i="1" dirty="0"/>
              <a:t>  </a:t>
            </a:r>
          </a:p>
          <a:p>
            <a:pPr lvl="1" indent="0">
              <a:spcBef>
                <a:spcPts val="0"/>
              </a:spcBef>
              <a:buNone/>
              <a:defRPr/>
            </a:pPr>
            <a:r>
              <a:rPr lang="en-US" sz="1600" dirty="0"/>
              <a:t>Hawaii (13)</a:t>
            </a:r>
          </a:p>
          <a:p>
            <a:pPr lvl="1" indent="0">
              <a:spcBef>
                <a:spcPts val="0"/>
              </a:spcBef>
              <a:buNone/>
              <a:defRPr/>
            </a:pPr>
            <a:r>
              <a:rPr lang="en-US" sz="1600" dirty="0"/>
              <a:t>Nevada (39)</a:t>
            </a:r>
          </a:p>
          <a:p>
            <a:pPr algn="l">
              <a:spcBef>
                <a:spcPts val="0"/>
              </a:spcBef>
              <a:buFont typeface="Wingdings" pitchFamily="2" charset="2"/>
              <a:buChar char="q"/>
              <a:defRPr/>
            </a:pPr>
            <a:r>
              <a:rPr lang="en-US" sz="1600" dirty="0">
                <a:solidFill>
                  <a:srgbClr val="000099"/>
                </a:solidFill>
              </a:rPr>
              <a:t>Region X:  135</a:t>
            </a:r>
          </a:p>
          <a:p>
            <a:pPr lvl="1" indent="0">
              <a:spcBef>
                <a:spcPts val="0"/>
              </a:spcBef>
              <a:buNone/>
              <a:defRPr/>
            </a:pPr>
            <a:r>
              <a:rPr lang="en-US" sz="1600" dirty="0"/>
              <a:t>Washington (71)</a:t>
            </a:r>
          </a:p>
          <a:p>
            <a:pPr lvl="1" indent="0">
              <a:spcBef>
                <a:spcPts val="0"/>
              </a:spcBef>
              <a:buNone/>
              <a:defRPr/>
            </a:pPr>
            <a:r>
              <a:rPr lang="en-US" sz="1600" dirty="0"/>
              <a:t>Alaska (9)</a:t>
            </a:r>
          </a:p>
          <a:p>
            <a:pPr lvl="1" indent="0">
              <a:spcBef>
                <a:spcPts val="0"/>
              </a:spcBef>
              <a:buNone/>
              <a:defRPr/>
            </a:pPr>
            <a:r>
              <a:rPr lang="en-US" sz="1600" dirty="0"/>
              <a:t>Idaho (14)</a:t>
            </a:r>
          </a:p>
          <a:p>
            <a:pPr lvl="1" indent="0">
              <a:spcBef>
                <a:spcPts val="0"/>
              </a:spcBef>
              <a:buNone/>
              <a:defRPr/>
            </a:pPr>
            <a:r>
              <a:rPr lang="en-US" sz="1600" dirty="0"/>
              <a:t>Oregon (41)</a:t>
            </a:r>
          </a:p>
        </p:txBody>
      </p:sp>
    </p:spTree>
    <p:extLst>
      <p:ext uri="{BB962C8B-B14F-4D97-AF65-F5344CB8AC3E}">
        <p14:creationId xmlns:p14="http://schemas.microsoft.com/office/powerpoint/2010/main" val="2484603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FMAGP Declaration Criteria</a:t>
            </a:r>
          </a:p>
        </p:txBody>
      </p:sp>
      <p:sp>
        <p:nvSpPr>
          <p:cNvPr id="6" name="Content Placeholder 5"/>
          <p:cNvSpPr>
            <a:spLocks noGrp="1"/>
          </p:cNvSpPr>
          <p:nvPr>
            <p:ph sz="half" idx="1"/>
          </p:nvPr>
        </p:nvSpPr>
        <p:spPr>
          <a:xfrm>
            <a:off x="756920" y="1295400"/>
            <a:ext cx="7620000" cy="4876800"/>
          </a:xfrm>
        </p:spPr>
        <p:txBody>
          <a:bodyPr/>
          <a:lstStyle/>
          <a:p>
            <a:pPr marL="533400" indent="-533400">
              <a:lnSpc>
                <a:spcPct val="90000"/>
              </a:lnSpc>
              <a:buFontTx/>
              <a:buAutoNum type="arabicPeriod"/>
            </a:pPr>
            <a:r>
              <a:rPr lang="en-US" dirty="0"/>
              <a:t>Threat to lives and improved property, including threats to critical facilities, infrastructure, and critical watershed areas</a:t>
            </a:r>
            <a:r>
              <a:rPr lang="en-US" dirty="0" smtClean="0"/>
              <a:t>;</a:t>
            </a:r>
            <a:endParaRPr lang="en-US" dirty="0"/>
          </a:p>
          <a:p>
            <a:pPr marL="533400" indent="-533400">
              <a:lnSpc>
                <a:spcPct val="90000"/>
              </a:lnSpc>
              <a:buFontTx/>
              <a:buAutoNum type="arabicPeriod"/>
            </a:pPr>
            <a:r>
              <a:rPr lang="en-US" dirty="0"/>
              <a:t>Availability of State and local firefighting resources</a:t>
            </a:r>
            <a:r>
              <a:rPr lang="en-US" dirty="0" smtClean="0"/>
              <a:t>;</a:t>
            </a:r>
            <a:endParaRPr lang="en-US" dirty="0"/>
          </a:p>
          <a:p>
            <a:pPr marL="533400" indent="-533400">
              <a:lnSpc>
                <a:spcPct val="90000"/>
              </a:lnSpc>
              <a:buFontTx/>
              <a:buAutoNum type="arabicPeriod"/>
            </a:pPr>
            <a:r>
              <a:rPr lang="en-US" dirty="0"/>
              <a:t>High fire danger conditions, as indicated by nationally accepted indices such as the National Fire Danger Ratings System</a:t>
            </a:r>
            <a:r>
              <a:rPr lang="en-US" dirty="0" smtClean="0"/>
              <a:t>;</a:t>
            </a:r>
            <a:endParaRPr lang="en-US" dirty="0"/>
          </a:p>
          <a:p>
            <a:pPr marL="533400" indent="-533400">
              <a:lnSpc>
                <a:spcPct val="90000"/>
              </a:lnSpc>
              <a:buFontTx/>
              <a:buAutoNum type="arabicPeriod"/>
            </a:pPr>
            <a:r>
              <a:rPr lang="en-US" dirty="0"/>
              <a:t>Potential major economic impact.</a:t>
            </a:r>
          </a:p>
        </p:txBody>
      </p:sp>
    </p:spTree>
    <p:extLst>
      <p:ext uri="{BB962C8B-B14F-4D97-AF65-F5344CB8AC3E}">
        <p14:creationId xmlns:p14="http://schemas.microsoft.com/office/powerpoint/2010/main" val="1259139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FMAGP Declaration </a:t>
            </a:r>
            <a:r>
              <a:rPr lang="en-US" dirty="0" smtClean="0"/>
              <a:t>Criteria  </a:t>
            </a:r>
            <a:endParaRPr lang="en-US" dirty="0"/>
          </a:p>
        </p:txBody>
      </p:sp>
      <p:sp>
        <p:nvSpPr>
          <p:cNvPr id="6" name="Content Placeholder 5"/>
          <p:cNvSpPr>
            <a:spLocks noGrp="1"/>
          </p:cNvSpPr>
          <p:nvPr>
            <p:ph sz="half" idx="1"/>
          </p:nvPr>
        </p:nvSpPr>
        <p:spPr>
          <a:xfrm>
            <a:off x="381000" y="1947307"/>
            <a:ext cx="4724400" cy="2688537"/>
          </a:xfrm>
        </p:spPr>
        <p:txBody>
          <a:bodyPr/>
          <a:lstStyle/>
          <a:p>
            <a:r>
              <a:rPr lang="en-US" sz="2800" dirty="0"/>
              <a:t>Remember, California’s Fire &amp; Rescue Emergency Mutual Aid System is a tiered system from the bottom - up.</a:t>
            </a:r>
          </a:p>
          <a:p>
            <a:pPr lvl="1">
              <a:buFont typeface="Arial" panose="020B0604020202020204" pitchFamily="34" charset="0"/>
              <a:buChar char="•"/>
            </a:pPr>
            <a:r>
              <a:rPr lang="en-US" sz="2400" dirty="0" smtClean="0"/>
              <a:t>How much of the system is committed?</a:t>
            </a:r>
            <a:endParaRPr lang="en-US" sz="2400" dirty="0"/>
          </a:p>
        </p:txBody>
      </p:sp>
      <p:pic>
        <p:nvPicPr>
          <p:cNvPr id="11" name="Picture 3" descr="A diagram titled Standardized Emergency Management System (SEMS) or National Incident Management System (NIMS). The diagram is composed of labeled rectangles connected by arrows starting from the bottom going to the top. The rectangles are presented in a list from the bottom to the top: Field, Local, Operational area, Regional, St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05400" y="1371600"/>
            <a:ext cx="3657600" cy="383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48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Declaration Request</a:t>
            </a:r>
          </a:p>
        </p:txBody>
      </p:sp>
      <p:sp>
        <p:nvSpPr>
          <p:cNvPr id="4" name="Content Placeholder 3"/>
          <p:cNvSpPr>
            <a:spLocks noGrp="1"/>
          </p:cNvSpPr>
          <p:nvPr>
            <p:ph sz="half" idx="1"/>
          </p:nvPr>
        </p:nvSpPr>
        <p:spPr>
          <a:xfrm>
            <a:off x="609600" y="990600"/>
            <a:ext cx="8153400" cy="5334000"/>
          </a:xfrm>
        </p:spPr>
        <p:txBody>
          <a:bodyPr/>
          <a:lstStyle/>
          <a:p>
            <a:pPr marL="0" indent="0">
              <a:buNone/>
            </a:pPr>
            <a:r>
              <a:rPr lang="en-US" sz="3000" dirty="0"/>
              <a:t>The Governor, Governors Authorized Representative (GAR), or Indian tribal government submits a request for a Fire Management Assistance Grant declaration to the Regional Administrator while the fire is</a:t>
            </a:r>
            <a:r>
              <a:rPr lang="en-US" sz="3000" dirty="0" smtClean="0"/>
              <a:t>:</a:t>
            </a:r>
            <a:endParaRPr lang="en-US" sz="3000" dirty="0"/>
          </a:p>
          <a:p>
            <a:r>
              <a:rPr lang="en-US" sz="2800" dirty="0"/>
              <a:t>Burning uncontrolled</a:t>
            </a:r>
            <a:r>
              <a:rPr lang="en-US" sz="2800" dirty="0" smtClean="0"/>
              <a:t>,</a:t>
            </a:r>
            <a:endParaRPr lang="en-US" sz="2800" dirty="0"/>
          </a:p>
          <a:p>
            <a:r>
              <a:rPr lang="en-US" sz="2800" dirty="0"/>
              <a:t>Threatens such destruction as would constitute a major disaster, </a:t>
            </a:r>
            <a:r>
              <a:rPr lang="en-US" sz="2800" dirty="0" smtClean="0"/>
              <a:t>and</a:t>
            </a:r>
            <a:endParaRPr lang="en-US" sz="2800" dirty="0"/>
          </a:p>
          <a:p>
            <a:r>
              <a:rPr lang="en-US" sz="2800" dirty="0"/>
              <a:t>Addresses the criteria set forth in 44 CFR §204.21 with factual data and professional estimates on the fire or fire complex</a:t>
            </a:r>
            <a:r>
              <a:rPr lang="en-US" sz="2800" dirty="0" smtClean="0"/>
              <a:t>.</a:t>
            </a:r>
            <a:endParaRPr lang="en-US" sz="2800" dirty="0"/>
          </a:p>
        </p:txBody>
      </p:sp>
    </p:spTree>
    <p:extLst>
      <p:ext uri="{BB962C8B-B14F-4D97-AF65-F5344CB8AC3E}">
        <p14:creationId xmlns:p14="http://schemas.microsoft.com/office/powerpoint/2010/main" val="1928664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71500" y="2514600"/>
            <a:ext cx="3352800" cy="1143000"/>
          </a:xfrm>
        </p:spPr>
        <p:txBody>
          <a:bodyPr/>
          <a:lstStyle/>
          <a:p>
            <a:pPr>
              <a:spcBef>
                <a:spcPts val="1000"/>
              </a:spcBef>
            </a:pPr>
            <a:r>
              <a:rPr lang="en-US" b="1">
                <a:solidFill>
                  <a:srgbClr val="003F78"/>
                </a:solidFill>
                <a:latin typeface="Calibri" panose="020F0502020204030204" pitchFamily="34" charset="0"/>
                <a:cs typeface="Calibri" panose="020F0502020204030204" pitchFamily="34" charset="0"/>
              </a:rPr>
              <a:t>FMAG Transmission </a:t>
            </a:r>
            <a:br>
              <a:rPr lang="en-US" b="1">
                <a:solidFill>
                  <a:srgbClr val="003F78"/>
                </a:solidFill>
                <a:latin typeface="Calibri" panose="020F0502020204030204" pitchFamily="34" charset="0"/>
                <a:cs typeface="Calibri" panose="020F0502020204030204" pitchFamily="34" charset="0"/>
              </a:rPr>
            </a:br>
            <a:r>
              <a:rPr lang="en-US" b="1">
                <a:solidFill>
                  <a:srgbClr val="003F78"/>
                </a:solidFill>
                <a:latin typeface="Calibri" panose="020F0502020204030204" pitchFamily="34" charset="0"/>
                <a:cs typeface="Calibri" panose="020F0502020204030204" pitchFamily="34" charset="0"/>
              </a:rPr>
              <a:t>to FEMA</a:t>
            </a:r>
            <a:endParaRPr lang="en-US" b="1" dirty="0">
              <a:solidFill>
                <a:srgbClr val="003F78"/>
              </a:solidFill>
              <a:latin typeface="Calibri" panose="020F0502020204030204" pitchFamily="34" charset="0"/>
              <a:cs typeface="Calibri" panose="020F0502020204030204" pitchFamily="34" charset="0"/>
            </a:endParaRPr>
          </a:p>
        </p:txBody>
      </p:sp>
      <p:pic>
        <p:nvPicPr>
          <p:cNvPr id="6" name="Picture 2" descr="A Form, Fema Regon IX Watch Officer FMAG Quick Response Checklist, contains 3 major parts, 1. Requester Contact info, 2, Fire Info, 3, Evaluation Factors." title="A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7076"/>
            <a:ext cx="4876800" cy="6318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860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Declaration </a:t>
            </a:r>
            <a:r>
              <a:rPr lang="en-US" dirty="0" smtClean="0"/>
              <a:t>Request </a:t>
            </a:r>
            <a:endParaRPr lang="en-US" dirty="0"/>
          </a:p>
        </p:txBody>
      </p:sp>
      <p:sp>
        <p:nvSpPr>
          <p:cNvPr id="4" name="Content Placeholder 3"/>
          <p:cNvSpPr>
            <a:spLocks noGrp="1"/>
          </p:cNvSpPr>
          <p:nvPr>
            <p:ph sz="half" idx="1"/>
          </p:nvPr>
        </p:nvSpPr>
        <p:spPr>
          <a:xfrm>
            <a:off x="756920" y="1066800"/>
            <a:ext cx="7620000" cy="4038600"/>
          </a:xfrm>
        </p:spPr>
        <p:txBody>
          <a:bodyPr/>
          <a:lstStyle/>
          <a:p>
            <a:pPr>
              <a:lnSpc>
                <a:spcPct val="80000"/>
              </a:lnSpc>
              <a:spcAft>
                <a:spcPts val="300"/>
              </a:spcAft>
              <a:buFont typeface="Arial"/>
              <a:buChar char="•"/>
            </a:pPr>
            <a:r>
              <a:rPr lang="en-US" sz="2800" dirty="0"/>
              <a:t>While the initial request is conducted over the telephone, the request and supporting information is followed up by the official </a:t>
            </a:r>
            <a:r>
              <a:rPr lang="en-US" sz="2800" dirty="0" smtClean="0"/>
              <a:t>documentation</a:t>
            </a:r>
            <a:endParaRPr lang="en-US" sz="2800" dirty="0">
              <a:solidFill>
                <a:srgbClr val="FFFFFF"/>
              </a:solidFill>
            </a:endParaRPr>
          </a:p>
          <a:p>
            <a:pPr>
              <a:lnSpc>
                <a:spcPct val="80000"/>
              </a:lnSpc>
              <a:spcAft>
                <a:spcPts val="300"/>
              </a:spcAft>
              <a:buFont typeface="Arial"/>
              <a:buChar char="•"/>
            </a:pPr>
            <a:r>
              <a:rPr lang="en-US" sz="2800" dirty="0"/>
              <a:t>The State or Indian tribal government must complete </a:t>
            </a:r>
            <a:r>
              <a:rPr lang="en-US" sz="2800" dirty="0">
                <a:hlinkClick r:id="rId2"/>
              </a:rPr>
              <a:t>FEMA Form 078-0-1 (90-58)</a:t>
            </a:r>
            <a:r>
              <a:rPr lang="en-US" sz="2800" dirty="0"/>
              <a:t>, Request for Fire Management Assistance Declaration, in support of the request, and transmit it to the Regional Administrator</a:t>
            </a:r>
            <a:r>
              <a:rPr lang="en-US" sz="2800" dirty="0" smtClean="0"/>
              <a:t>.</a:t>
            </a:r>
            <a:endParaRPr lang="en-US" sz="2800" dirty="0"/>
          </a:p>
          <a:p>
            <a:pPr>
              <a:lnSpc>
                <a:spcPct val="80000"/>
              </a:lnSpc>
              <a:buFont typeface="Arial"/>
              <a:buChar char="•"/>
            </a:pPr>
            <a:r>
              <a:rPr lang="en-US" sz="2800" dirty="0"/>
              <a:t>Accompanying the State’s request</a:t>
            </a:r>
            <a:r>
              <a:rPr lang="en-US" sz="2800" dirty="0" smtClean="0"/>
              <a:t>:</a:t>
            </a:r>
            <a:endParaRPr lang="en-US" sz="2800" dirty="0"/>
          </a:p>
          <a:p>
            <a:pPr lvl="2">
              <a:lnSpc>
                <a:spcPct val="80000"/>
              </a:lnSpc>
              <a:buFont typeface="Arial" pitchFamily="34" charset="0"/>
              <a:buChar char="•"/>
            </a:pPr>
            <a:r>
              <a:rPr lang="en-US" dirty="0"/>
              <a:t>Regional Summary and Recommendation</a:t>
            </a:r>
          </a:p>
          <a:p>
            <a:pPr lvl="2">
              <a:lnSpc>
                <a:spcPct val="80000"/>
              </a:lnSpc>
              <a:buFont typeface="Arial" pitchFamily="34" charset="0"/>
              <a:buChar char="•"/>
            </a:pPr>
            <a:r>
              <a:rPr lang="en-US" dirty="0"/>
              <a:t>Principal Advisor’s Report, </a:t>
            </a:r>
            <a:r>
              <a:rPr lang="en-US" dirty="0">
                <a:hlinkClick r:id="rId3"/>
              </a:rPr>
              <a:t>FEMA Form 078-0-2 (90-32)</a:t>
            </a:r>
            <a:endParaRPr lang="en-US" dirty="0"/>
          </a:p>
          <a:p>
            <a:pPr lvl="2">
              <a:lnSpc>
                <a:spcPct val="80000"/>
              </a:lnSpc>
              <a:buFont typeface="Arial" pitchFamily="34" charset="0"/>
              <a:buChar char="•"/>
            </a:pPr>
            <a:r>
              <a:rPr lang="en-US" dirty="0"/>
              <a:t>Any additional pertinent </a:t>
            </a:r>
            <a:r>
              <a:rPr lang="en-US" dirty="0" smtClean="0"/>
              <a:t>information</a:t>
            </a:r>
            <a:endParaRPr lang="en-US" dirty="0"/>
          </a:p>
        </p:txBody>
      </p:sp>
    </p:spTree>
    <p:extLst>
      <p:ext uri="{BB962C8B-B14F-4D97-AF65-F5344CB8AC3E}">
        <p14:creationId xmlns:p14="http://schemas.microsoft.com/office/powerpoint/2010/main" val="3396105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Purpose</a:t>
            </a:r>
          </a:p>
        </p:txBody>
      </p:sp>
      <p:sp>
        <p:nvSpPr>
          <p:cNvPr id="4" name="Content Placeholder 3"/>
          <p:cNvSpPr>
            <a:spLocks noGrp="1"/>
          </p:cNvSpPr>
          <p:nvPr>
            <p:ph sz="half" idx="1"/>
          </p:nvPr>
        </p:nvSpPr>
        <p:spPr/>
        <p:txBody>
          <a:bodyPr/>
          <a:lstStyle/>
          <a:p>
            <a:pPr marL="0" indent="0">
              <a:spcAft>
                <a:spcPts val="600"/>
              </a:spcAft>
              <a:buNone/>
            </a:pPr>
            <a:r>
              <a:rPr lang="en-US" u="sng" dirty="0"/>
              <a:t>The FMAG </a:t>
            </a:r>
            <a:r>
              <a:rPr lang="en-US" u="sng" dirty="0" smtClean="0"/>
              <a:t>Program</a:t>
            </a:r>
            <a:endParaRPr lang="en-US" u="sng" dirty="0"/>
          </a:p>
          <a:p>
            <a:pPr marL="0" indent="0">
              <a:spcBef>
                <a:spcPts val="600"/>
              </a:spcBef>
              <a:buNone/>
            </a:pPr>
            <a:r>
              <a:rPr lang="en-US" dirty="0"/>
              <a:t>Provides supplemental assistance to State, Tribal, and Local governmental entities for the mitigation, management, and control of any fire on public or private forest land or grassland that threatens such destruction as would constitute a major disaster</a:t>
            </a:r>
            <a:r>
              <a:rPr lang="en-US" dirty="0" smtClean="0"/>
              <a:t>.</a:t>
            </a:r>
            <a:endParaRPr lang="en-US" dirty="0"/>
          </a:p>
        </p:txBody>
      </p:sp>
    </p:spTree>
    <p:extLst>
      <p:ext uri="{BB962C8B-B14F-4D97-AF65-F5344CB8AC3E}">
        <p14:creationId xmlns:p14="http://schemas.microsoft.com/office/powerpoint/2010/main" val="2107610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Principal Advisor</a:t>
            </a:r>
          </a:p>
        </p:txBody>
      </p:sp>
      <p:sp>
        <p:nvSpPr>
          <p:cNvPr id="4" name="Content Placeholder 3"/>
          <p:cNvSpPr>
            <a:spLocks noGrp="1"/>
          </p:cNvSpPr>
          <p:nvPr>
            <p:ph sz="half" idx="1"/>
          </p:nvPr>
        </p:nvSpPr>
        <p:spPr>
          <a:xfrm>
            <a:off x="756920" y="1143000"/>
            <a:ext cx="7620000" cy="4419600"/>
          </a:xfrm>
        </p:spPr>
        <p:txBody>
          <a:bodyPr/>
          <a:lstStyle/>
          <a:p>
            <a:pPr algn="just">
              <a:lnSpc>
                <a:spcPct val="80000"/>
              </a:lnSpc>
              <a:spcAft>
                <a:spcPts val="1200"/>
              </a:spcAft>
            </a:pPr>
            <a:r>
              <a:rPr lang="en-US" sz="2800" dirty="0" smtClean="0"/>
              <a:t>Official </a:t>
            </a:r>
            <a:r>
              <a:rPr lang="en-US" sz="2800" dirty="0"/>
              <a:t>of the Forest Service, U.S. Department of Agriculture, or Bureau of Land Management, U.S. Department of the </a:t>
            </a:r>
            <a:r>
              <a:rPr lang="en-US" sz="2800" dirty="0" smtClean="0"/>
              <a:t>Interior</a:t>
            </a:r>
            <a:endParaRPr lang="en-US" sz="2800" dirty="0"/>
          </a:p>
          <a:p>
            <a:pPr algn="just">
              <a:lnSpc>
                <a:spcPct val="80000"/>
              </a:lnSpc>
              <a:spcAft>
                <a:spcPts val="1200"/>
              </a:spcAft>
              <a:buFont typeface="Arial"/>
              <a:buChar char="•"/>
            </a:pPr>
            <a:r>
              <a:rPr lang="en-US" sz="2800" dirty="0"/>
              <a:t>Called upon by FEMA’s Regional Office to provide a technical assessment of the fire or fire complex for which a declaration request has been </a:t>
            </a:r>
            <a:r>
              <a:rPr lang="en-US" sz="2800" dirty="0" smtClean="0"/>
              <a:t>submitted</a:t>
            </a:r>
            <a:endParaRPr lang="en-US" sz="2800" dirty="0"/>
          </a:p>
          <a:p>
            <a:pPr algn="just">
              <a:lnSpc>
                <a:spcPct val="80000"/>
              </a:lnSpc>
              <a:spcAft>
                <a:spcPts val="1200"/>
              </a:spcAft>
              <a:buFont typeface="Arial"/>
              <a:buChar char="•"/>
            </a:pPr>
            <a:r>
              <a:rPr lang="en-US" sz="2800" dirty="0"/>
              <a:t>Completes </a:t>
            </a:r>
            <a:r>
              <a:rPr lang="en-US" sz="2800" dirty="0">
                <a:hlinkClick r:id="rId2"/>
              </a:rPr>
              <a:t>FEMA Form 078-0-2 (</a:t>
            </a:r>
            <a:r>
              <a:rPr lang="en-US" sz="2800" dirty="0" smtClean="0">
                <a:hlinkClick r:id="rId2"/>
              </a:rPr>
              <a:t>90-32)</a:t>
            </a:r>
            <a:r>
              <a:rPr lang="en-US" sz="2800" dirty="0" smtClean="0"/>
              <a:t>, </a:t>
            </a:r>
            <a:r>
              <a:rPr lang="en-US" sz="2800" dirty="0"/>
              <a:t>the Principal Advisor’s Report and submits to the Regional Administrator for inclusion in the declaration request </a:t>
            </a:r>
            <a:r>
              <a:rPr lang="en-US" sz="2800" dirty="0" smtClean="0"/>
              <a:t>package</a:t>
            </a:r>
            <a:endParaRPr lang="en-US" sz="2800" dirty="0"/>
          </a:p>
        </p:txBody>
      </p:sp>
    </p:spTree>
    <p:extLst>
      <p:ext uri="{BB962C8B-B14F-4D97-AF65-F5344CB8AC3E}">
        <p14:creationId xmlns:p14="http://schemas.microsoft.com/office/powerpoint/2010/main" val="3439066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2400"/>
            <a:ext cx="7919720" cy="1069975"/>
          </a:xfrm>
        </p:spPr>
        <p:txBody>
          <a:bodyPr/>
          <a:lstStyle/>
          <a:p>
            <a:r>
              <a:rPr lang="en-US" dirty="0"/>
              <a:t>Requesting a Major Disaster Declaration</a:t>
            </a:r>
          </a:p>
        </p:txBody>
      </p:sp>
      <p:sp>
        <p:nvSpPr>
          <p:cNvPr id="4" name="Content Placeholder 3"/>
          <p:cNvSpPr>
            <a:spLocks noGrp="1"/>
          </p:cNvSpPr>
          <p:nvPr>
            <p:ph sz="half" idx="1"/>
          </p:nvPr>
        </p:nvSpPr>
        <p:spPr>
          <a:xfrm>
            <a:off x="609600" y="1265237"/>
            <a:ext cx="8153400" cy="4754563"/>
          </a:xfrm>
        </p:spPr>
        <p:txBody>
          <a:bodyPr/>
          <a:lstStyle/>
          <a:p>
            <a:pPr marL="0" indent="0">
              <a:spcBef>
                <a:spcPts val="0"/>
              </a:spcBef>
              <a:spcAft>
                <a:spcPts val="800"/>
              </a:spcAft>
              <a:buFont typeface="Wingdings" pitchFamily="2" charset="2"/>
              <a:buNone/>
              <a:defRPr/>
            </a:pPr>
            <a:r>
              <a:rPr lang="en-US" sz="2400" dirty="0"/>
              <a:t>A request for a major disaster declaration must be based on FEMA’s determination that the situation is of such severity and magnitude to be beyond the capabilities of California and it's local governments.  While other relevant information is considered, following are the primary factors when requesting Public Assistance funding under a major declaration</a:t>
            </a:r>
            <a:r>
              <a:rPr lang="en-US" sz="2400" dirty="0" smtClean="0"/>
              <a:t>:</a:t>
            </a:r>
          </a:p>
          <a:p>
            <a:pPr marL="285750" indent="-285750">
              <a:spcBef>
                <a:spcPts val="0"/>
              </a:spcBef>
              <a:buFont typeface="Arial"/>
              <a:buChar char="•"/>
              <a:defRPr/>
            </a:pPr>
            <a:r>
              <a:rPr lang="en-US" sz="1800" dirty="0"/>
              <a:t>Estimated cost of assistance - currently the per capita impact must </a:t>
            </a:r>
            <a:r>
              <a:rPr lang="en-US" sz="1800" dirty="0" smtClean="0"/>
              <a:t>exceed </a:t>
            </a:r>
            <a:r>
              <a:rPr lang="en-US" sz="1800" dirty="0"/>
              <a:t>$3.45 or </a:t>
            </a:r>
            <a:r>
              <a:rPr lang="en-US" sz="1800" u="sng" dirty="0"/>
              <a:t>$53.3 million for an event </a:t>
            </a:r>
            <a:r>
              <a:rPr lang="en-US" sz="1800" dirty="0"/>
              <a:t>(FEMA updates this figure annually on October 1)</a:t>
            </a:r>
          </a:p>
          <a:p>
            <a:pPr marL="285750" indent="-285750">
              <a:spcBef>
                <a:spcPts val="0"/>
              </a:spcBef>
              <a:buFont typeface="Arial"/>
              <a:buChar char="•"/>
              <a:defRPr/>
            </a:pPr>
            <a:r>
              <a:rPr lang="en-US" sz="1800" dirty="0"/>
              <a:t>Localized impacts</a:t>
            </a:r>
          </a:p>
          <a:p>
            <a:pPr marL="285750" indent="-285750">
              <a:spcBef>
                <a:spcPts val="0"/>
              </a:spcBef>
              <a:buFont typeface="Arial"/>
              <a:buChar char="•"/>
              <a:defRPr/>
            </a:pPr>
            <a:r>
              <a:rPr lang="en-US" sz="1800" dirty="0"/>
              <a:t>Insurance coverage</a:t>
            </a:r>
          </a:p>
          <a:p>
            <a:pPr marL="285750" indent="-285750">
              <a:spcBef>
                <a:spcPts val="0"/>
              </a:spcBef>
              <a:buFont typeface="Arial"/>
              <a:buChar char="•"/>
              <a:defRPr/>
            </a:pPr>
            <a:r>
              <a:rPr lang="en-US" sz="1800" dirty="0"/>
              <a:t>Disaster history within the last 12 months</a:t>
            </a:r>
          </a:p>
          <a:p>
            <a:pPr marL="285750" indent="-285750">
              <a:spcBef>
                <a:spcPts val="0"/>
              </a:spcBef>
              <a:spcAft>
                <a:spcPts val="800"/>
              </a:spcAft>
              <a:buFont typeface="Arial"/>
              <a:buChar char="•"/>
              <a:defRPr/>
            </a:pPr>
            <a:r>
              <a:rPr lang="en-US" sz="1800" dirty="0"/>
              <a:t>Other Federal assistance requested (i.e., USFS, NRCS, FHWA</a:t>
            </a:r>
            <a:r>
              <a:rPr lang="en-US" sz="1800" dirty="0" smtClean="0"/>
              <a:t>)</a:t>
            </a:r>
          </a:p>
          <a:p>
            <a:pPr marL="457200" indent="0">
              <a:spcBef>
                <a:spcPts val="600"/>
              </a:spcBef>
              <a:buNone/>
              <a:defRPr/>
            </a:pPr>
            <a:r>
              <a:rPr lang="en-US" sz="1800" dirty="0"/>
              <a:t>More information is available by calling the Recovery Division at (916) 845-8200 </a:t>
            </a:r>
            <a:endParaRPr lang="en-US" sz="1800" dirty="0" smtClean="0"/>
          </a:p>
          <a:p>
            <a:pPr marL="457200" indent="0">
              <a:spcBef>
                <a:spcPts val="600"/>
              </a:spcBef>
              <a:buNone/>
              <a:defRPr/>
            </a:pPr>
            <a:r>
              <a:rPr lang="en-US" sz="1800" dirty="0" smtClean="0"/>
              <a:t>or </a:t>
            </a:r>
            <a:r>
              <a:rPr lang="en-US" sz="1800" dirty="0"/>
              <a:t>by visiting </a:t>
            </a:r>
            <a:r>
              <a:rPr lang="en-US" sz="1800" b="1" u="sng" dirty="0" smtClean="0">
                <a:solidFill>
                  <a:srgbClr val="000099"/>
                </a:solidFill>
                <a:hlinkClick r:id="rId3" tooltip="Link to: Cal OES Recovery Division web page"/>
              </a:rPr>
              <a:t>http</a:t>
            </a:r>
            <a:r>
              <a:rPr lang="en-US" sz="1800" b="1" u="sng" dirty="0">
                <a:solidFill>
                  <a:srgbClr val="000099"/>
                </a:solidFill>
                <a:hlinkClick r:id="rId3" tooltip="Link to: Cal OES Recovery Division web page"/>
              </a:rPr>
              <a:t>://www.caloes.ca.gov/Cal-OES-Divisions/Recovery</a:t>
            </a:r>
            <a:endParaRPr lang="en-US" sz="1800" dirty="0"/>
          </a:p>
        </p:txBody>
      </p:sp>
    </p:spTree>
    <p:extLst>
      <p:ext uri="{BB962C8B-B14F-4D97-AF65-F5344CB8AC3E}">
        <p14:creationId xmlns:p14="http://schemas.microsoft.com/office/powerpoint/2010/main" val="3288225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2400"/>
            <a:ext cx="8229600" cy="1069975"/>
          </a:xfrm>
        </p:spPr>
        <p:txBody>
          <a:bodyPr/>
          <a:lstStyle/>
          <a:p>
            <a:r>
              <a:rPr lang="en-US" dirty="0"/>
              <a:t>Processing A Declaration Request</a:t>
            </a:r>
          </a:p>
        </p:txBody>
      </p:sp>
      <p:sp>
        <p:nvSpPr>
          <p:cNvPr id="4" name="Content Placeholder 3"/>
          <p:cNvSpPr>
            <a:spLocks noGrp="1"/>
          </p:cNvSpPr>
          <p:nvPr>
            <p:ph sz="half" idx="1"/>
          </p:nvPr>
        </p:nvSpPr>
        <p:spPr>
          <a:xfrm>
            <a:off x="756920" y="1447800"/>
            <a:ext cx="7620000" cy="4419600"/>
          </a:xfrm>
        </p:spPr>
        <p:txBody>
          <a:bodyPr/>
          <a:lstStyle/>
          <a:p>
            <a:pPr>
              <a:lnSpc>
                <a:spcPct val="80000"/>
              </a:lnSpc>
              <a:spcAft>
                <a:spcPts val="800"/>
              </a:spcAft>
              <a:buFont typeface="Arial"/>
              <a:buChar char="•"/>
            </a:pPr>
            <a:r>
              <a:rPr lang="en-US" sz="2800" dirty="0"/>
              <a:t>The FEMA Regional Fire Duty Officer compiles the data and information in the State’s request, Principal Advisor’s statement, and prepares a brief for the FEMA Regional </a:t>
            </a:r>
            <a:r>
              <a:rPr lang="en-US" sz="2800" dirty="0" smtClean="0"/>
              <a:t>Administrator</a:t>
            </a:r>
            <a:endParaRPr lang="en-US" sz="2800" dirty="0"/>
          </a:p>
          <a:p>
            <a:pPr>
              <a:lnSpc>
                <a:spcPct val="80000"/>
              </a:lnSpc>
              <a:spcAft>
                <a:spcPts val="800"/>
              </a:spcAft>
              <a:buFont typeface="Arial"/>
              <a:buChar char="•"/>
            </a:pPr>
            <a:r>
              <a:rPr lang="en-US" sz="2800" dirty="0"/>
              <a:t>The FEMA Regional Administrator approves or denies the request based </a:t>
            </a:r>
            <a:r>
              <a:rPr lang="en-US" sz="2800" dirty="0" smtClean="0"/>
              <a:t>on:</a:t>
            </a:r>
          </a:p>
          <a:p>
            <a:pPr lvl="1">
              <a:lnSpc>
                <a:spcPct val="80000"/>
              </a:lnSpc>
              <a:spcAft>
                <a:spcPts val="800"/>
              </a:spcAft>
              <a:buFont typeface="Arial" panose="020B0604020202020204" pitchFamily="34" charset="0"/>
              <a:buChar char="•"/>
            </a:pPr>
            <a:r>
              <a:rPr lang="en-US" sz="2400" dirty="0"/>
              <a:t>The </a:t>
            </a:r>
            <a:r>
              <a:rPr lang="en-US" sz="2400" b="1" u="sng" dirty="0"/>
              <a:t>conditions that existed at the time</a:t>
            </a:r>
            <a:r>
              <a:rPr lang="en-US" sz="2400" dirty="0"/>
              <a:t> of the State’s request, and</a:t>
            </a:r>
            <a:r>
              <a:rPr lang="en-US" sz="2400" dirty="0" smtClean="0"/>
              <a:t>,</a:t>
            </a:r>
            <a:endParaRPr lang="en-US" sz="2400" dirty="0"/>
          </a:p>
          <a:p>
            <a:pPr lvl="1">
              <a:lnSpc>
                <a:spcPct val="80000"/>
              </a:lnSpc>
              <a:spcAft>
                <a:spcPts val="800"/>
              </a:spcAft>
              <a:buFont typeface="Arial" panose="020B0604020202020204" pitchFamily="34" charset="0"/>
              <a:buChar char="•"/>
            </a:pPr>
            <a:r>
              <a:rPr lang="en-US" sz="2400" dirty="0" smtClean="0"/>
              <a:t>Whether </a:t>
            </a:r>
            <a:r>
              <a:rPr lang="en-US" sz="2400" dirty="0"/>
              <a:t>or not the fire or fire complex </a:t>
            </a:r>
            <a:r>
              <a:rPr lang="en-US" sz="2400" b="1" u="sng" dirty="0"/>
              <a:t>threatens such destruction as would constitute a major disaster</a:t>
            </a:r>
            <a:r>
              <a:rPr lang="en-US" sz="2400" dirty="0"/>
              <a:t>.</a:t>
            </a:r>
          </a:p>
        </p:txBody>
      </p:sp>
    </p:spTree>
    <p:extLst>
      <p:ext uri="{BB962C8B-B14F-4D97-AF65-F5344CB8AC3E}">
        <p14:creationId xmlns:p14="http://schemas.microsoft.com/office/powerpoint/2010/main" val="181768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2400"/>
            <a:ext cx="8229600" cy="1069975"/>
          </a:xfrm>
        </p:spPr>
        <p:txBody>
          <a:bodyPr/>
          <a:lstStyle/>
          <a:p>
            <a:r>
              <a:rPr lang="en-US" dirty="0"/>
              <a:t>Processing A Declaration </a:t>
            </a:r>
            <a:r>
              <a:rPr lang="en-US" dirty="0" smtClean="0"/>
              <a:t>Request </a:t>
            </a:r>
            <a:endParaRPr lang="en-US" dirty="0"/>
          </a:p>
        </p:txBody>
      </p:sp>
      <p:sp>
        <p:nvSpPr>
          <p:cNvPr id="4" name="Content Placeholder 3"/>
          <p:cNvSpPr>
            <a:spLocks noGrp="1"/>
          </p:cNvSpPr>
          <p:nvPr>
            <p:ph sz="half" idx="1"/>
          </p:nvPr>
        </p:nvSpPr>
        <p:spPr>
          <a:xfrm>
            <a:off x="756920" y="1447800"/>
            <a:ext cx="7620000" cy="4419600"/>
          </a:xfrm>
        </p:spPr>
        <p:txBody>
          <a:bodyPr/>
          <a:lstStyle/>
          <a:p>
            <a:pPr marL="342900" lvl="1" indent="-342900">
              <a:lnSpc>
                <a:spcPct val="80000"/>
              </a:lnSpc>
              <a:spcAft>
                <a:spcPts val="800"/>
              </a:spcAft>
              <a:buFont typeface="Arial" panose="020B0604020202020204" pitchFamily="34" charset="0"/>
              <a:buChar char="•"/>
            </a:pPr>
            <a:r>
              <a:rPr lang="en-US" dirty="0" smtClean="0"/>
              <a:t>The </a:t>
            </a:r>
            <a:r>
              <a:rPr lang="en-US" dirty="0"/>
              <a:t>FMAG Representative for Cal OES is notified immediately of the success or denial of an FMAG request</a:t>
            </a:r>
            <a:r>
              <a:rPr lang="en-US" dirty="0" smtClean="0"/>
              <a:t>.</a:t>
            </a:r>
            <a:endParaRPr lang="en-US" dirty="0"/>
          </a:p>
          <a:p>
            <a:pPr marL="342900" lvl="1" indent="-342900" algn="just">
              <a:lnSpc>
                <a:spcPct val="80000"/>
              </a:lnSpc>
              <a:spcAft>
                <a:spcPts val="800"/>
              </a:spcAft>
              <a:buFont typeface="Arial" panose="020B0604020202020204" pitchFamily="34" charset="0"/>
              <a:buChar char="•"/>
            </a:pPr>
            <a:r>
              <a:rPr lang="en-US" dirty="0"/>
              <a:t>Once a determination is made, the Declarations Unit provides an email to the Assistant Administrator detailing the declared or denied </a:t>
            </a:r>
            <a:r>
              <a:rPr lang="en-US" dirty="0" smtClean="0"/>
              <a:t>FMAG.</a:t>
            </a:r>
          </a:p>
          <a:p>
            <a:pPr marL="342900" lvl="1" indent="-342900" algn="just">
              <a:lnSpc>
                <a:spcPct val="80000"/>
              </a:lnSpc>
              <a:spcAft>
                <a:spcPts val="800"/>
              </a:spcAft>
              <a:buFont typeface="Arial" panose="020B0604020202020204" pitchFamily="34" charset="0"/>
              <a:buChar char="•"/>
            </a:pPr>
            <a:r>
              <a:rPr lang="en-US" dirty="0" smtClean="0"/>
              <a:t>The Regional Notification Memo and a White House Memo are drafted the following business day and sent to the appropriate offices.</a:t>
            </a:r>
          </a:p>
        </p:txBody>
      </p:sp>
    </p:spTree>
    <p:extLst>
      <p:ext uri="{BB962C8B-B14F-4D97-AF65-F5344CB8AC3E}">
        <p14:creationId xmlns:p14="http://schemas.microsoft.com/office/powerpoint/2010/main" val="271368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2400"/>
            <a:ext cx="8229600" cy="1069975"/>
          </a:xfrm>
        </p:spPr>
        <p:txBody>
          <a:bodyPr/>
          <a:lstStyle/>
          <a:p>
            <a:r>
              <a:rPr lang="en-US" dirty="0"/>
              <a:t>Cost Share</a:t>
            </a:r>
          </a:p>
        </p:txBody>
      </p:sp>
      <p:sp>
        <p:nvSpPr>
          <p:cNvPr id="4" name="Content Placeholder 3"/>
          <p:cNvSpPr>
            <a:spLocks noGrp="1"/>
          </p:cNvSpPr>
          <p:nvPr>
            <p:ph sz="half" idx="1"/>
          </p:nvPr>
        </p:nvSpPr>
        <p:spPr>
          <a:xfrm>
            <a:off x="756920" y="1295400"/>
            <a:ext cx="7620000" cy="4419600"/>
          </a:xfrm>
        </p:spPr>
        <p:txBody>
          <a:bodyPr/>
          <a:lstStyle/>
          <a:p>
            <a:r>
              <a:rPr lang="en-US" sz="2800" dirty="0"/>
              <a:t>All FMAGP grants are subject to a cost share</a:t>
            </a:r>
          </a:p>
          <a:p>
            <a:r>
              <a:rPr lang="en-US" sz="2800" dirty="0"/>
              <a:t>The federal cost share for a FMAGP grant is 75 percent</a:t>
            </a:r>
          </a:p>
          <a:p>
            <a:r>
              <a:rPr lang="en-US" sz="2800" dirty="0"/>
              <a:t>The 25 percent non-federal cost share can be provided by the grantee, sub grantee, or a combination of the </a:t>
            </a:r>
            <a:r>
              <a:rPr lang="en-US" sz="2800" dirty="0" smtClean="0"/>
              <a:t>two</a:t>
            </a:r>
            <a:endParaRPr lang="en-US" sz="2800" dirty="0"/>
          </a:p>
        </p:txBody>
      </p:sp>
      <p:grpSp>
        <p:nvGrpSpPr>
          <p:cNvPr id="14" name="Group 13" descr="A pie chart. The circle is divided into two unequal parts: Non-Federal 25%, Federal 75%." title="Pie Chart displaying Cost Share"/>
          <p:cNvGrpSpPr/>
          <p:nvPr/>
        </p:nvGrpSpPr>
        <p:grpSpPr>
          <a:xfrm>
            <a:off x="5659438" y="3893378"/>
            <a:ext cx="2717482" cy="2613785"/>
            <a:chOff x="5659438" y="3893378"/>
            <a:chExt cx="2717482" cy="2613785"/>
          </a:xfrm>
        </p:grpSpPr>
        <p:sp>
          <p:nvSpPr>
            <p:cNvPr id="12" name="Pie 11"/>
            <p:cNvSpPr/>
            <p:nvPr/>
          </p:nvSpPr>
          <p:spPr bwMode="auto">
            <a:xfrm>
              <a:off x="5659438" y="3983509"/>
              <a:ext cx="2605061" cy="2523654"/>
            </a:xfrm>
            <a:prstGeom prst="pie">
              <a:avLst>
                <a:gd name="adj1" fmla="val 2294"/>
                <a:gd name="adj2" fmla="val 16200000"/>
              </a:avLst>
            </a:prstGeom>
            <a:solidFill>
              <a:srgbClr val="9276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ie 6"/>
            <p:cNvSpPr/>
            <p:nvPr/>
          </p:nvSpPr>
          <p:spPr bwMode="auto">
            <a:xfrm>
              <a:off x="6031590" y="4359053"/>
              <a:ext cx="914873" cy="1772566"/>
            </a:xfrm>
            <a:prstGeom prst="rect">
              <a:avLst/>
            </a:prstGeom>
          </p:spPr>
          <p:style>
            <a:lnRef idx="0">
              <a:scrgbClr r="0" g="0" b="0"/>
            </a:lnRef>
            <a:fillRef idx="0">
              <a:scrgbClr r="0" g="0" b="0"/>
            </a:fillRef>
            <a:effectRef idx="0">
              <a:scrgbClr r="0" g="0" b="0"/>
            </a:effectRef>
            <a:fontRef idx="minor">
              <a:schemeClr val="lt1"/>
            </a:fontRef>
          </p:style>
          <p:txBody>
            <a:bodyPr lIns="48260" tIns="48260" rIns="48260" bIns="48260" spcCol="1270" anchor="ctr"/>
            <a:lstStyle/>
            <a:p>
              <a:pPr algn="ctr" defTabSz="1689100">
                <a:lnSpc>
                  <a:spcPct val="90000"/>
                </a:lnSpc>
                <a:spcAft>
                  <a:spcPct val="35000"/>
                </a:spcAft>
                <a:defRPr/>
              </a:pPr>
              <a:endParaRPr lang="en-US" sz="3800" dirty="0"/>
            </a:p>
          </p:txBody>
        </p:sp>
        <p:sp>
          <p:nvSpPr>
            <p:cNvPr id="10" name="Pie 9"/>
            <p:cNvSpPr/>
            <p:nvPr/>
          </p:nvSpPr>
          <p:spPr bwMode="auto">
            <a:xfrm>
              <a:off x="5771859" y="3893378"/>
              <a:ext cx="2605061" cy="2523654"/>
            </a:xfrm>
            <a:prstGeom prst="pie">
              <a:avLst>
                <a:gd name="adj1" fmla="val 16200000"/>
                <a:gd name="adj2" fmla="val 2009"/>
              </a:avLst>
            </a:prstGeom>
            <a:solidFill>
              <a:srgbClr val="9F8E2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dirty="0"/>
            </a:p>
          </p:txBody>
        </p:sp>
        <p:sp>
          <p:nvSpPr>
            <p:cNvPr id="11" name="Pie 4"/>
            <p:cNvSpPr/>
            <p:nvPr/>
          </p:nvSpPr>
          <p:spPr bwMode="auto">
            <a:xfrm>
              <a:off x="7023994" y="4359052"/>
              <a:ext cx="914873" cy="1772566"/>
            </a:xfrm>
            <a:prstGeom prst="rect">
              <a:avLst/>
            </a:prstGeom>
          </p:spPr>
          <p:style>
            <a:lnRef idx="0">
              <a:scrgbClr r="0" g="0" b="0"/>
            </a:lnRef>
            <a:fillRef idx="0">
              <a:scrgbClr r="0" g="0" b="0"/>
            </a:fillRef>
            <a:effectRef idx="0">
              <a:scrgbClr r="0" g="0" b="0"/>
            </a:effectRef>
            <a:fontRef idx="minor">
              <a:schemeClr val="lt1"/>
            </a:fontRef>
          </p:style>
          <p:txBody>
            <a:bodyPr lIns="48260" tIns="48260" rIns="48260" bIns="48260" spcCol="1270" anchor="ctr"/>
            <a:lstStyle/>
            <a:p>
              <a:pPr algn="ctr" defTabSz="1689100">
                <a:lnSpc>
                  <a:spcPct val="90000"/>
                </a:lnSpc>
                <a:spcAft>
                  <a:spcPct val="35000"/>
                </a:spcAft>
                <a:defRPr/>
              </a:pPr>
              <a:endParaRPr lang="en-US" sz="3800" dirty="0"/>
            </a:p>
          </p:txBody>
        </p:sp>
        <p:sp>
          <p:nvSpPr>
            <p:cNvPr id="8" name="TextBox 25"/>
            <p:cNvSpPr txBox="1">
              <a:spLocks noChangeArrowheads="1"/>
            </p:cNvSpPr>
            <p:nvPr/>
          </p:nvSpPr>
          <p:spPr bwMode="auto">
            <a:xfrm>
              <a:off x="6363036" y="5358000"/>
              <a:ext cx="1163566" cy="705333"/>
            </a:xfrm>
            <a:prstGeom prst="rect">
              <a:avLst/>
            </a:prstGeom>
            <a:noFill/>
            <a:ln w="9525">
              <a:noFill/>
              <a:miter lim="800000"/>
              <a:headEnd/>
              <a:tailEnd/>
            </a:ln>
          </p:spPr>
          <p:txBody>
            <a:bodyPr wrap="none">
              <a:spAutoFit/>
            </a:bodyPr>
            <a:lstStyle/>
            <a:p>
              <a:pPr algn="ctr"/>
              <a:r>
                <a:rPr lang="en-US" sz="2800" b="1" dirty="0">
                  <a:solidFill>
                    <a:schemeClr val="bg1"/>
                  </a:solidFill>
                  <a:latin typeface="Tahoma" pitchFamily="34" charset="0"/>
                  <a:cs typeface="Tahoma" pitchFamily="34" charset="0"/>
                </a:rPr>
                <a:t>Federal</a:t>
              </a:r>
            </a:p>
            <a:p>
              <a:pPr algn="ctr"/>
              <a:r>
                <a:rPr lang="en-US" sz="2800" b="1" dirty="0">
                  <a:solidFill>
                    <a:schemeClr val="bg1"/>
                  </a:solidFill>
                  <a:latin typeface="Tahoma" pitchFamily="34" charset="0"/>
                  <a:cs typeface="Tahoma" pitchFamily="34" charset="0"/>
                </a:rPr>
                <a:t>75%</a:t>
              </a:r>
            </a:p>
          </p:txBody>
        </p:sp>
        <p:sp>
          <p:nvSpPr>
            <p:cNvPr id="9" name="TextBox 26"/>
            <p:cNvSpPr txBox="1">
              <a:spLocks noChangeArrowheads="1"/>
            </p:cNvSpPr>
            <p:nvPr/>
          </p:nvSpPr>
          <p:spPr bwMode="auto">
            <a:xfrm>
              <a:off x="7167427" y="4141486"/>
              <a:ext cx="871207" cy="750839"/>
            </a:xfrm>
            <a:prstGeom prst="rect">
              <a:avLst/>
            </a:prstGeom>
            <a:noFill/>
            <a:ln w="9525">
              <a:noFill/>
              <a:miter lim="800000"/>
              <a:headEnd/>
              <a:tailEnd/>
            </a:ln>
          </p:spPr>
          <p:txBody>
            <a:bodyPr wrap="none">
              <a:spAutoFit/>
            </a:bodyPr>
            <a:lstStyle/>
            <a:p>
              <a:pPr algn="ctr"/>
              <a:r>
                <a:rPr lang="en-US" sz="2000" b="1" dirty="0">
                  <a:solidFill>
                    <a:schemeClr val="bg1"/>
                  </a:solidFill>
                  <a:latin typeface="Tahoma" pitchFamily="34" charset="0"/>
                  <a:cs typeface="Tahoma" pitchFamily="34" charset="0"/>
                </a:rPr>
                <a:t>Non-</a:t>
              </a:r>
            </a:p>
            <a:p>
              <a:pPr algn="ctr"/>
              <a:r>
                <a:rPr lang="en-US" sz="2000" b="1" dirty="0">
                  <a:solidFill>
                    <a:schemeClr val="bg1"/>
                  </a:solidFill>
                  <a:latin typeface="Tahoma" pitchFamily="34" charset="0"/>
                  <a:cs typeface="Tahoma" pitchFamily="34" charset="0"/>
                </a:rPr>
                <a:t>Federal</a:t>
              </a:r>
            </a:p>
            <a:p>
              <a:pPr algn="ctr"/>
              <a:r>
                <a:rPr lang="en-US" sz="2000" b="1" dirty="0">
                  <a:solidFill>
                    <a:schemeClr val="bg1"/>
                  </a:solidFill>
                  <a:latin typeface="Tahoma" pitchFamily="34" charset="0"/>
                  <a:cs typeface="Tahoma" pitchFamily="34" charset="0"/>
                </a:rPr>
                <a:t>25%</a:t>
              </a:r>
            </a:p>
          </p:txBody>
        </p:sp>
      </p:grpSp>
    </p:spTree>
    <p:extLst>
      <p:ext uri="{BB962C8B-B14F-4D97-AF65-F5344CB8AC3E}">
        <p14:creationId xmlns:p14="http://schemas.microsoft.com/office/powerpoint/2010/main" val="1242367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52400"/>
            <a:ext cx="8229600" cy="1069975"/>
          </a:xfrm>
        </p:spPr>
        <p:txBody>
          <a:bodyPr/>
          <a:lstStyle/>
          <a:p>
            <a:r>
              <a:rPr lang="en-US" dirty="0"/>
              <a:t>FMAG – 2019</a:t>
            </a:r>
            <a:br>
              <a:rPr lang="en-US" dirty="0"/>
            </a:br>
            <a:r>
              <a:rPr lang="en-US" sz="2800" dirty="0"/>
              <a:t>Fire and Rescue</a:t>
            </a:r>
          </a:p>
        </p:txBody>
      </p:sp>
      <p:sp>
        <p:nvSpPr>
          <p:cNvPr id="4" name="Content Placeholder 3"/>
          <p:cNvSpPr>
            <a:spLocks noGrp="1"/>
          </p:cNvSpPr>
          <p:nvPr>
            <p:ph sz="half" idx="1"/>
          </p:nvPr>
        </p:nvSpPr>
        <p:spPr>
          <a:xfrm>
            <a:off x="756920" y="1447800"/>
            <a:ext cx="7620000" cy="4419600"/>
          </a:xfrm>
        </p:spPr>
        <p:txBody>
          <a:bodyPr/>
          <a:lstStyle/>
          <a:p>
            <a:pPr marL="0" indent="0">
              <a:buNone/>
              <a:defRPr/>
            </a:pPr>
            <a:r>
              <a:rPr lang="en-US" sz="2400" u="sng" dirty="0" smtClean="0"/>
              <a:t>FMAG Incident Period</a:t>
            </a:r>
          </a:p>
          <a:p>
            <a:pPr marL="227013" indent="-227013">
              <a:spcAft>
                <a:spcPts val="800"/>
              </a:spcAft>
              <a:buFont typeface="Arial" pitchFamily="34" charset="0"/>
              <a:buChar char="•"/>
              <a:defRPr/>
            </a:pPr>
            <a:r>
              <a:rPr lang="en-US" sz="2400" dirty="0" smtClean="0"/>
              <a:t>Time </a:t>
            </a:r>
            <a:r>
              <a:rPr lang="en-US" sz="2400" dirty="0"/>
              <a:t>interval during which the declared fire occurs</a:t>
            </a:r>
            <a:r>
              <a:rPr lang="en-US" sz="2400" dirty="0" smtClean="0"/>
              <a:t>.</a:t>
            </a:r>
            <a:endParaRPr lang="en-US" sz="2400" dirty="0"/>
          </a:p>
          <a:p>
            <a:pPr marL="227013" indent="-227013">
              <a:spcAft>
                <a:spcPts val="800"/>
              </a:spcAft>
              <a:buFont typeface="Arial" pitchFamily="34" charset="0"/>
              <a:buChar char="•"/>
              <a:defRPr/>
            </a:pPr>
            <a:r>
              <a:rPr lang="en-US" sz="2400" dirty="0"/>
              <a:t>Typically the period from when the FMAG (ABC) Application is received by OES to the point where the threat to life and property has been mitigated.  </a:t>
            </a:r>
          </a:p>
          <a:p>
            <a:pPr marL="684213" lvl="1" indent="-227013">
              <a:spcAft>
                <a:spcPts val="800"/>
              </a:spcAft>
              <a:buFont typeface="Arial" pitchFamily="34" charset="0"/>
              <a:buChar char="•"/>
              <a:defRPr/>
            </a:pPr>
            <a:r>
              <a:rPr lang="en-US" sz="2400" dirty="0"/>
              <a:t>Not necessarily tied to containment. </a:t>
            </a:r>
          </a:p>
          <a:p>
            <a:pPr marL="227013" indent="-227013">
              <a:spcAft>
                <a:spcPts val="800"/>
              </a:spcAft>
              <a:buFont typeface="Arial" pitchFamily="34" charset="0"/>
              <a:buChar char="•"/>
              <a:defRPr/>
            </a:pPr>
            <a:r>
              <a:rPr lang="en-US" sz="2400" dirty="0"/>
              <a:t>Cal OES, FEMA, and the agency that requested the FMAG will coordinate to establish the Incident Period</a:t>
            </a:r>
            <a:r>
              <a:rPr lang="en-US" sz="2400" dirty="0" smtClean="0"/>
              <a:t>.</a:t>
            </a:r>
            <a:endParaRPr lang="en-US" sz="2400" dirty="0"/>
          </a:p>
          <a:p>
            <a:pPr marL="227013" indent="-227013">
              <a:spcAft>
                <a:spcPts val="800"/>
              </a:spcAft>
              <a:buFont typeface="Arial" pitchFamily="34" charset="0"/>
              <a:buChar char="•"/>
              <a:defRPr/>
            </a:pPr>
            <a:r>
              <a:rPr lang="en-US" sz="2400" dirty="0"/>
              <a:t>Costs must be incurred during the incident period and must be incident-related to be considered eligible</a:t>
            </a:r>
            <a:r>
              <a:rPr lang="en-US" sz="2400" dirty="0" smtClean="0"/>
              <a:t>.</a:t>
            </a:r>
            <a:endParaRPr lang="en-US" sz="2400" dirty="0"/>
          </a:p>
        </p:txBody>
      </p:sp>
    </p:spTree>
    <p:extLst>
      <p:ext uri="{BB962C8B-B14F-4D97-AF65-F5344CB8AC3E}">
        <p14:creationId xmlns:p14="http://schemas.microsoft.com/office/powerpoint/2010/main" val="3873811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56920" y="152400"/>
            <a:ext cx="7620000" cy="1069975"/>
          </a:xfrm>
        </p:spPr>
        <p:txBody>
          <a:bodyPr/>
          <a:lstStyle/>
          <a:p>
            <a:pPr algn="ctr"/>
            <a:r>
              <a:rPr lang="en-US" b="1" dirty="0">
                <a:latin typeface="Calibri" panose="020F0502020204030204" pitchFamily="34" charset="0"/>
                <a:cs typeface="Calibri" panose="020F0502020204030204" pitchFamily="34" charset="0"/>
              </a:rPr>
              <a:t>The FMAGP Process</a:t>
            </a:r>
          </a:p>
        </p:txBody>
      </p:sp>
      <p:pic>
        <p:nvPicPr>
          <p:cNvPr id="15" name="Picture 7" descr="A flow chart depicting an inverted S segmented into several parts. The parts are presented in a list staring from the top: Uncontrolled fire, Governor's request, Declaration, Grantee and subgrantee grant applications and project worksheets (PWs), PW approval, Funding to grantee, Funding to subgrantee, Closeout, Audits and document retention."/>
          <p:cNvPicPr>
            <a:picLocks noChangeAspect="1" noChangeArrowheads="1"/>
          </p:cNvPicPr>
          <p:nvPr/>
        </p:nvPicPr>
        <p:blipFill>
          <a:blip r:embed="rId2" cstate="print"/>
          <a:srcRect/>
          <a:stretch>
            <a:fillRect/>
          </a:stretch>
        </p:blipFill>
        <p:spPr bwMode="auto">
          <a:xfrm>
            <a:off x="509588" y="1558925"/>
            <a:ext cx="8124825" cy="4381500"/>
          </a:xfrm>
          <a:prstGeom prst="rect">
            <a:avLst/>
          </a:prstGeom>
          <a:noFill/>
          <a:ln w="9525">
            <a:noFill/>
            <a:miter lim="800000"/>
            <a:headEnd/>
            <a:tailEnd/>
          </a:ln>
        </p:spPr>
      </p:pic>
    </p:spTree>
    <p:extLst>
      <p:ext uri="{BB962C8B-B14F-4D97-AF65-F5344CB8AC3E}">
        <p14:creationId xmlns:p14="http://schemas.microsoft.com/office/powerpoint/2010/main" val="899555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0" y="96838"/>
            <a:ext cx="9144000" cy="1069975"/>
          </a:xfrm>
        </p:spPr>
        <p:txBody>
          <a:bodyPr/>
          <a:lstStyle/>
          <a:p>
            <a:pPr algn="ctr"/>
            <a:r>
              <a:rPr lang="en-US" b="1" dirty="0">
                <a:solidFill>
                  <a:srgbClr val="003F78"/>
                </a:solidFill>
                <a:latin typeface="Calibri" panose="020F0502020204030204" pitchFamily="34" charset="0"/>
                <a:cs typeface="Calibri" panose="020F0502020204030204" pitchFamily="34" charset="0"/>
              </a:rPr>
              <a:t>FMAG – Fire and </a:t>
            </a:r>
            <a:r>
              <a:rPr lang="en-US" b="1" dirty="0" smtClean="0">
                <a:solidFill>
                  <a:srgbClr val="003F78"/>
                </a:solidFill>
                <a:latin typeface="Calibri" panose="020F0502020204030204" pitchFamily="34" charset="0"/>
                <a:cs typeface="Calibri" panose="020F0502020204030204" pitchFamily="34" charset="0"/>
              </a:rPr>
              <a:t>Rescue  </a:t>
            </a:r>
            <a:endParaRPr lang="en-US" b="1" dirty="0">
              <a:solidFill>
                <a:srgbClr val="003F78"/>
              </a:solidFill>
              <a:latin typeface="Calibri" panose="020F0502020204030204" pitchFamily="34" charset="0"/>
              <a:cs typeface="Calibri" panose="020F0502020204030204" pitchFamily="34" charset="0"/>
            </a:endParaRPr>
          </a:p>
        </p:txBody>
      </p:sp>
      <p:pic>
        <p:nvPicPr>
          <p:cNvPr id="8" name="Picture 7" descr="A photograph depicting two firefighters standing on the slope of a burning mountain."/>
          <p:cNvPicPr>
            <a:picLocks noChangeAspect="1" noChangeArrowheads="1"/>
          </p:cNvPicPr>
          <p:nvPr/>
        </p:nvPicPr>
        <p:blipFill>
          <a:blip r:embed="rId2" cstate="print"/>
          <a:srcRect/>
          <a:stretch>
            <a:fillRect/>
          </a:stretch>
        </p:blipFill>
        <p:spPr bwMode="auto">
          <a:xfrm>
            <a:off x="1830614" y="1091633"/>
            <a:ext cx="5787571" cy="4835186"/>
          </a:xfrm>
          <a:prstGeom prst="rect">
            <a:avLst/>
          </a:prstGeom>
          <a:noFill/>
          <a:ln w="63500">
            <a:solidFill>
              <a:schemeClr val="tx1"/>
            </a:solidFill>
            <a:miter lim="800000"/>
            <a:headEnd/>
            <a:tailEnd/>
          </a:ln>
        </p:spPr>
      </p:pic>
      <p:sp>
        <p:nvSpPr>
          <p:cNvPr id="5" name="Rectangle 4"/>
          <p:cNvSpPr>
            <a:spLocks noChangeArrowheads="1"/>
          </p:cNvSpPr>
          <p:nvPr/>
        </p:nvSpPr>
        <p:spPr bwMode="auto">
          <a:xfrm>
            <a:off x="2133600" y="1242333"/>
            <a:ext cx="5181600" cy="461665"/>
          </a:xfrm>
          <a:prstGeom prst="rect">
            <a:avLst/>
          </a:prstGeom>
          <a:noFill/>
          <a:ln w="12700">
            <a:noFill/>
            <a:miter lim="800000"/>
            <a:headEnd type="none" w="sm" len="sm"/>
            <a:tailEnd type="none" w="sm" len="sm"/>
          </a:ln>
        </p:spPr>
        <p:txBody>
          <a:bodyPr>
            <a:spAutoFit/>
          </a:bodyPr>
          <a:lstStyle/>
          <a:p>
            <a:pPr algn="ctr" eaLnBrk="1" hangingPunct="1">
              <a:defRPr/>
            </a:pPr>
            <a:r>
              <a:rPr lang="en-US" sz="2400" b="1"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FMAG Written Request</a:t>
            </a:r>
          </a:p>
        </p:txBody>
      </p:sp>
      <p:sp>
        <p:nvSpPr>
          <p:cNvPr id="7" name="Rectangle 6"/>
          <p:cNvSpPr>
            <a:spLocks noChangeArrowheads="1"/>
          </p:cNvSpPr>
          <p:nvPr/>
        </p:nvSpPr>
        <p:spPr bwMode="auto">
          <a:xfrm>
            <a:off x="1828800" y="4357159"/>
            <a:ext cx="5715000" cy="1569660"/>
          </a:xfrm>
          <a:prstGeom prst="rect">
            <a:avLst/>
          </a:prstGeom>
          <a:noFill/>
          <a:ln w="12700">
            <a:noFill/>
            <a:miter lim="800000"/>
            <a:headEnd type="none" w="sm" len="sm"/>
            <a:tailEnd type="none" w="sm" len="sm"/>
          </a:ln>
        </p:spPr>
        <p:txBody>
          <a:bodyPr wrap="square">
            <a:spAutoFit/>
          </a:bodyPr>
          <a:lstStyle/>
          <a:p>
            <a:pPr eaLnBrk="1" hangingPunct="1">
              <a:spcBef>
                <a:spcPts val="0"/>
              </a:spcBef>
              <a:buFont typeface="Wingdings" pitchFamily="2" charset="2"/>
              <a:buNone/>
              <a:defRPr/>
            </a:pPr>
            <a:r>
              <a:rPr lang="en-US" sz="2400" b="1"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California Office of Emergency Services completes written Request for Fire Management Assistance Declaration  </a:t>
            </a:r>
            <a:r>
              <a:rPr lang="en-US" sz="2400" b="1"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3"/>
              </a:rPr>
              <a:t>(FEMA form 90-58) </a:t>
            </a:r>
            <a:endParaRPr lang="en-US" sz="2400" b="1"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66818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ctrTitle" idx="4294967295"/>
          </p:nvPr>
        </p:nvSpPr>
        <p:spPr>
          <a:xfrm>
            <a:off x="0" y="96838"/>
            <a:ext cx="9144000" cy="1069975"/>
          </a:xfrm>
        </p:spPr>
        <p:txBody>
          <a:bodyPr/>
          <a:lstStyle/>
          <a:p>
            <a:pPr algn="ctr"/>
            <a:r>
              <a:rPr lang="en-US" b="1" u="sng" dirty="0" smtClean="0">
                <a:solidFill>
                  <a:srgbClr val="003F78"/>
                </a:solidFill>
                <a:latin typeface="Calibri" panose="020F0502020204030204" pitchFamily="34" charset="0"/>
                <a:cs typeface="Calibri" panose="020F0502020204030204" pitchFamily="34" charset="0"/>
              </a:rPr>
              <a:t>Questions</a:t>
            </a:r>
            <a:endParaRPr lang="en-US" b="1" u="sng" dirty="0">
              <a:solidFill>
                <a:srgbClr val="003F78"/>
              </a:solidFill>
              <a:latin typeface="Calibri" panose="020F0502020204030204" pitchFamily="34" charset="0"/>
              <a:cs typeface="Calibri" panose="020F0502020204030204" pitchFamily="34" charset="0"/>
            </a:endParaRPr>
          </a:p>
        </p:txBody>
      </p:sp>
      <p:sp>
        <p:nvSpPr>
          <p:cNvPr id="19" name="Text Box 7"/>
          <p:cNvSpPr txBox="1">
            <a:spLocks noChangeArrowheads="1"/>
          </p:cNvSpPr>
          <p:nvPr/>
        </p:nvSpPr>
        <p:spPr bwMode="auto">
          <a:xfrm>
            <a:off x="266700" y="990600"/>
            <a:ext cx="8610600" cy="2123658"/>
          </a:xfrm>
          <a:prstGeom prst="rect">
            <a:avLst/>
          </a:prstGeom>
          <a:noFill/>
          <a:ln w="9525">
            <a:noFill/>
            <a:miter lim="800000"/>
            <a:headEnd/>
            <a:tailEnd/>
          </a:ln>
          <a:effectLst/>
        </p:spPr>
        <p:txBody>
          <a:bodyPr wrap="square">
            <a:spAutoFit/>
          </a:bodyPr>
          <a:lstStyle/>
          <a:p>
            <a:pPr algn="ctr">
              <a:defRPr/>
            </a:pPr>
            <a:r>
              <a:rPr lang="en-US" sz="2800" kern="1200" dirty="0">
                <a:latin typeface="Calibri" panose="020F0502020204030204" pitchFamily="34" charset="0"/>
                <a:cs typeface="Calibri" panose="020F0502020204030204" pitchFamily="34" charset="0"/>
                <a:hlinkClick r:id="rId2"/>
              </a:rPr>
              <a:t>California Governor’s Office of Emergency Services</a:t>
            </a:r>
          </a:p>
          <a:p>
            <a:pPr algn="ctr">
              <a:defRPr/>
            </a:pPr>
            <a:r>
              <a:rPr lang="en-US" sz="2800" kern="1200" dirty="0">
                <a:latin typeface="Calibri" panose="020F0502020204030204" pitchFamily="34" charset="0"/>
                <a:cs typeface="Calibri" panose="020F0502020204030204" pitchFamily="34" charset="0"/>
                <a:hlinkClick r:id="rId2"/>
              </a:rPr>
              <a:t>Fire and Rescue </a:t>
            </a:r>
            <a:r>
              <a:rPr lang="en-US" sz="2800" kern="1200" dirty="0" smtClean="0">
                <a:latin typeface="Calibri" panose="020F0502020204030204" pitchFamily="34" charset="0"/>
                <a:cs typeface="Calibri" panose="020F0502020204030204" pitchFamily="34" charset="0"/>
                <a:hlinkClick r:id="rId2"/>
              </a:rPr>
              <a:t>Division Website</a:t>
            </a:r>
            <a:r>
              <a:rPr lang="en-US" sz="2800" dirty="0" smtClean="0">
                <a:solidFill>
                  <a:srgbClr val="000099"/>
                </a:solidFill>
                <a:latin typeface="Calibri" panose="020F0502020204030204" pitchFamily="34" charset="0"/>
                <a:cs typeface="Calibri" panose="020F0502020204030204" pitchFamily="34" charset="0"/>
                <a:hlinkClick r:id="rId2"/>
              </a:rPr>
              <a:t> </a:t>
            </a:r>
            <a:endParaRPr lang="en-US" sz="1050" kern="1200" dirty="0">
              <a:latin typeface="Calibri" panose="020F0502020204030204" pitchFamily="34" charset="0"/>
              <a:cs typeface="Calibri" panose="020F0502020204030204" pitchFamily="34" charset="0"/>
            </a:endParaRPr>
          </a:p>
          <a:p>
            <a:pPr algn="ctr">
              <a:defRPr/>
            </a:pPr>
            <a:endParaRPr lang="en-US" sz="1600" kern="1200" dirty="0">
              <a:latin typeface="Calibri" panose="020F0502020204030204" pitchFamily="34" charset="0"/>
              <a:cs typeface="Calibri" panose="020F0502020204030204" pitchFamily="34" charset="0"/>
            </a:endParaRPr>
          </a:p>
          <a:p>
            <a:pPr algn="ctr">
              <a:defRPr/>
            </a:pPr>
            <a:r>
              <a:rPr lang="en-US" sz="2000" dirty="0">
                <a:latin typeface="Calibri" panose="020F0502020204030204" pitchFamily="34" charset="0"/>
                <a:cs typeface="Calibri" panose="020F0502020204030204" pitchFamily="34" charset="0"/>
              </a:rPr>
              <a:t>Assistant Chief Mike </a:t>
            </a:r>
            <a:r>
              <a:rPr lang="en-US" sz="2000" dirty="0" err="1">
                <a:latin typeface="Calibri" panose="020F0502020204030204" pitchFamily="34" charset="0"/>
                <a:cs typeface="Calibri" panose="020F0502020204030204" pitchFamily="34" charset="0"/>
              </a:rPr>
              <a:t>Lococo</a:t>
            </a:r>
            <a:r>
              <a:rPr lang="en-US" sz="2000" dirty="0">
                <a:latin typeface="Calibri" panose="020F0502020204030204" pitchFamily="34" charset="0"/>
                <a:cs typeface="Calibri" panose="020F0502020204030204" pitchFamily="34" charset="0"/>
              </a:rPr>
              <a:t> </a:t>
            </a:r>
            <a:endParaRPr lang="en-US" sz="2000" dirty="0" smtClean="0">
              <a:latin typeface="Calibri" panose="020F0502020204030204" pitchFamily="34" charset="0"/>
              <a:cs typeface="Calibri" panose="020F0502020204030204" pitchFamily="34" charset="0"/>
            </a:endParaRPr>
          </a:p>
          <a:p>
            <a:pPr algn="ctr">
              <a:defRPr/>
            </a:pPr>
            <a:r>
              <a:rPr lang="en-US" sz="2000" dirty="0" smtClean="0">
                <a:latin typeface="Calibri" panose="020F0502020204030204" pitchFamily="34" charset="0"/>
                <a:cs typeface="Calibri" panose="020F0502020204030204" pitchFamily="34" charset="0"/>
              </a:rPr>
              <a:t>Phone Number: (916</a:t>
            </a:r>
            <a:r>
              <a:rPr lang="en-US" sz="2000" dirty="0">
                <a:latin typeface="Calibri" panose="020F0502020204030204" pitchFamily="34" charset="0"/>
                <a:cs typeface="Calibri" panose="020F0502020204030204" pitchFamily="34" charset="0"/>
              </a:rPr>
              <a:t>) 845-8729</a:t>
            </a:r>
          </a:p>
          <a:p>
            <a:pPr algn="ctr">
              <a:defRPr/>
            </a:pPr>
            <a:r>
              <a:rPr lang="en-US" sz="2000" kern="1200" dirty="0" smtClean="0">
                <a:latin typeface="Calibri" panose="020F0502020204030204" pitchFamily="34" charset="0"/>
                <a:cs typeface="Calibri" panose="020F0502020204030204" pitchFamily="34" charset="0"/>
              </a:rPr>
              <a:t>Email Address: </a:t>
            </a:r>
            <a:r>
              <a:rPr lang="en-US" sz="2000" kern="1200" dirty="0" smtClean="0">
                <a:latin typeface="Calibri" panose="020F0502020204030204" pitchFamily="34" charset="0"/>
                <a:cs typeface="Calibri" panose="020F0502020204030204" pitchFamily="34" charset="0"/>
                <a:hlinkClick r:id="rId3"/>
              </a:rPr>
              <a:t>mike.lococo@</a:t>
            </a:r>
            <a:r>
              <a:rPr lang="en-US" sz="2000" dirty="0" smtClean="0">
                <a:latin typeface="Calibri" panose="020F0502020204030204" pitchFamily="34" charset="0"/>
                <a:cs typeface="Calibri" panose="020F0502020204030204" pitchFamily="34" charset="0"/>
                <a:hlinkClick r:id="rId3"/>
              </a:rPr>
              <a:t>caloes.ca.gov</a:t>
            </a:r>
            <a:r>
              <a:rPr lang="en-US" sz="2000" dirty="0" smtClean="0">
                <a:latin typeface="Calibri" panose="020F0502020204030204" pitchFamily="34" charset="0"/>
                <a:cs typeface="Calibri" panose="020F0502020204030204" pitchFamily="34" charset="0"/>
              </a:rPr>
              <a:t> </a:t>
            </a:r>
            <a:endParaRPr lang="en-US" sz="2000" kern="1200" dirty="0">
              <a:latin typeface="Calibri" panose="020F0502020204030204" pitchFamily="34" charset="0"/>
              <a:cs typeface="Calibri" panose="020F0502020204030204" pitchFamily="34" charset="0"/>
            </a:endParaRPr>
          </a:p>
        </p:txBody>
      </p:sp>
      <p:pic>
        <p:nvPicPr>
          <p:cNvPr id="2" name="Picture 1" descr="A photograph depicting a firetru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2228" y="3429000"/>
            <a:ext cx="3413292" cy="2559969"/>
          </a:xfrm>
          <a:prstGeom prst="rect">
            <a:avLst/>
          </a:prstGeom>
        </p:spPr>
      </p:pic>
      <p:sp>
        <p:nvSpPr>
          <p:cNvPr id="20" name="Text Box 5"/>
          <p:cNvSpPr txBox="1">
            <a:spLocks noChangeArrowheads="1"/>
          </p:cNvSpPr>
          <p:nvPr/>
        </p:nvSpPr>
        <p:spPr bwMode="auto">
          <a:xfrm>
            <a:off x="0" y="6172048"/>
            <a:ext cx="9144000" cy="461665"/>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defRPr/>
            </a:pPr>
            <a:r>
              <a:rPr lang="en-US" sz="2400" i="1" kern="1200" dirty="0">
                <a:solidFill>
                  <a:srgbClr val="000099"/>
                </a:solidFill>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42426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Fire Management Assistance Grant Program</a:t>
            </a:r>
          </a:p>
        </p:txBody>
      </p:sp>
      <p:sp>
        <p:nvSpPr>
          <p:cNvPr id="4" name="Content Placeholder 3"/>
          <p:cNvSpPr>
            <a:spLocks noGrp="1"/>
          </p:cNvSpPr>
          <p:nvPr>
            <p:ph sz="half" idx="1"/>
          </p:nvPr>
        </p:nvSpPr>
        <p:spPr/>
        <p:txBody>
          <a:bodyPr/>
          <a:lstStyle/>
          <a:p>
            <a:pPr>
              <a:defRPr/>
            </a:pPr>
            <a:r>
              <a:rPr lang="en-US" dirty="0"/>
              <a:t>Replaced the Fire Suppression Assistance Program</a:t>
            </a:r>
          </a:p>
          <a:p>
            <a:pPr>
              <a:defRPr/>
            </a:pPr>
            <a:r>
              <a:rPr lang="en-US" dirty="0"/>
              <a:t>Effective for all fires declared on or after October 30, 2001</a:t>
            </a:r>
          </a:p>
          <a:p>
            <a:pPr>
              <a:defRPr/>
            </a:pPr>
            <a:r>
              <a:rPr lang="en-US" dirty="0"/>
              <a:t>Outlined in 44 CFR Part 204</a:t>
            </a:r>
          </a:p>
          <a:p>
            <a:pPr>
              <a:defRPr/>
            </a:pPr>
            <a:r>
              <a:rPr lang="en-US" dirty="0"/>
              <a:t>Disaster Relief </a:t>
            </a:r>
            <a:r>
              <a:rPr lang="en-US" dirty="0" smtClean="0"/>
              <a:t>Funds</a:t>
            </a:r>
            <a:endParaRPr lang="en-US" dirty="0"/>
          </a:p>
        </p:txBody>
      </p:sp>
    </p:spTree>
    <p:extLst>
      <p:ext uri="{BB962C8B-B14F-4D97-AF65-F5344CB8AC3E}">
        <p14:creationId xmlns:p14="http://schemas.microsoft.com/office/powerpoint/2010/main" val="1637509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6"/>
          <p:cNvSpPr>
            <a:spLocks noGrp="1"/>
          </p:cNvSpPr>
          <p:nvPr>
            <p:ph type="ctrTitle"/>
          </p:nvPr>
        </p:nvSpPr>
        <p:spPr/>
        <p:txBody>
          <a:bodyPr/>
          <a:lstStyle/>
          <a:p>
            <a:pPr eaLnBrk="1" hangingPunct="1"/>
            <a:r>
              <a:rPr lang="en-US" dirty="0" smtClean="0"/>
              <a:t>Grant Application</a:t>
            </a:r>
            <a:endParaRPr lang="en-US" dirty="0"/>
          </a:p>
        </p:txBody>
      </p:sp>
      <p:sp>
        <p:nvSpPr>
          <p:cNvPr id="18435" name="Content Placeholder 10"/>
          <p:cNvSpPr>
            <a:spLocks noGrp="1"/>
          </p:cNvSpPr>
          <p:nvPr>
            <p:ph sz="half" idx="1"/>
          </p:nvPr>
        </p:nvSpPr>
        <p:spPr>
          <a:xfrm>
            <a:off x="756920" y="1447800"/>
            <a:ext cx="7620000" cy="4876800"/>
          </a:xfrm>
        </p:spPr>
        <p:txBody>
          <a:bodyPr/>
          <a:lstStyle/>
          <a:p>
            <a:r>
              <a:rPr lang="en-US" dirty="0"/>
              <a:t>Before FEMA can approve the State’s grant application, all the following criteria must be satisfied</a:t>
            </a:r>
            <a:r>
              <a:rPr lang="en-US" dirty="0" smtClean="0"/>
              <a:t>:</a:t>
            </a:r>
          </a:p>
          <a:p>
            <a:pPr lvl="1">
              <a:buFont typeface="Arial" panose="020B0604020202020204" pitchFamily="34" charset="0"/>
              <a:buChar char="•"/>
            </a:pPr>
            <a:r>
              <a:rPr lang="en-US" dirty="0" smtClean="0"/>
              <a:t>The fire cost threshold must be met</a:t>
            </a:r>
          </a:p>
          <a:p>
            <a:pPr lvl="2"/>
            <a:r>
              <a:rPr lang="en-US" dirty="0" smtClean="0"/>
              <a:t>Individual fire or Cumulative State</a:t>
            </a:r>
          </a:p>
          <a:p>
            <a:pPr lvl="1">
              <a:buFont typeface="Arial" panose="020B0604020202020204" pitchFamily="34" charset="0"/>
              <a:buChar char="•"/>
            </a:pPr>
            <a:r>
              <a:rPr lang="en-US" dirty="0" smtClean="0"/>
              <a:t>An </a:t>
            </a:r>
            <a:r>
              <a:rPr lang="en-US" dirty="0"/>
              <a:t>approved State Administrative Plan must be in </a:t>
            </a:r>
            <a:r>
              <a:rPr lang="en-US" dirty="0" smtClean="0"/>
              <a:t>place</a:t>
            </a:r>
          </a:p>
          <a:p>
            <a:pPr lvl="1">
              <a:buFont typeface="Arial" panose="020B0604020202020204" pitchFamily="34" charset="0"/>
              <a:buChar char="•"/>
            </a:pPr>
            <a:r>
              <a:rPr lang="en-US" dirty="0"/>
              <a:t>The FEMA-State Agreement must be executed</a:t>
            </a:r>
          </a:p>
          <a:p>
            <a:pPr lvl="1">
              <a:buFont typeface="Arial" panose="020B0604020202020204" pitchFamily="34" charset="0"/>
              <a:buChar char="•"/>
            </a:pPr>
            <a:r>
              <a:rPr lang="en-US" dirty="0"/>
              <a:t>An approved State Mitigation Plan must be in </a:t>
            </a:r>
            <a:r>
              <a:rPr lang="en-US" dirty="0" smtClean="0"/>
              <a:t>place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1"/>
          <p:cNvSpPr>
            <a:spLocks noGrp="1"/>
          </p:cNvSpPr>
          <p:nvPr>
            <p:ph type="ctrTitle"/>
          </p:nvPr>
        </p:nvSpPr>
        <p:spPr/>
        <p:txBody>
          <a:bodyPr/>
          <a:lstStyle/>
          <a:p>
            <a:r>
              <a:rPr lang="en-US" dirty="0"/>
              <a:t>State Administrative Plan</a:t>
            </a:r>
          </a:p>
        </p:txBody>
      </p:sp>
      <p:sp>
        <p:nvSpPr>
          <p:cNvPr id="20483" name="Content Placeholder 12"/>
          <p:cNvSpPr>
            <a:spLocks noGrp="1"/>
          </p:cNvSpPr>
          <p:nvPr>
            <p:ph sz="half" idx="1"/>
          </p:nvPr>
        </p:nvSpPr>
        <p:spPr>
          <a:xfrm>
            <a:off x="609600" y="1371600"/>
            <a:ext cx="5378970" cy="4495800"/>
          </a:xfrm>
        </p:spPr>
        <p:txBody>
          <a:bodyPr/>
          <a:lstStyle/>
          <a:p>
            <a:pPr marL="0" indent="0">
              <a:buNone/>
            </a:pPr>
            <a:r>
              <a:rPr lang="en-US" dirty="0"/>
              <a:t>At a minimum, the State Administrative Plan must contain the following items:</a:t>
            </a:r>
          </a:p>
          <a:p>
            <a:pPr lvl="1">
              <a:buFont typeface="Arial" panose="020B0604020202020204" pitchFamily="34" charset="0"/>
              <a:buChar char="•"/>
            </a:pPr>
            <a:r>
              <a:rPr lang="en-US" dirty="0" smtClean="0">
                <a:latin typeface="Franklin Gothic Book" charset="0"/>
              </a:rPr>
              <a:t>Designation </a:t>
            </a:r>
            <a:r>
              <a:rPr lang="en-US" dirty="0">
                <a:latin typeface="Franklin Gothic Book" charset="0"/>
              </a:rPr>
              <a:t>of responsible State agency</a:t>
            </a:r>
          </a:p>
          <a:p>
            <a:pPr lvl="1">
              <a:buFont typeface="Arial" panose="020B0604020202020204" pitchFamily="34" charset="0"/>
              <a:buChar char="•"/>
            </a:pPr>
            <a:r>
              <a:rPr lang="en-US" dirty="0">
                <a:latin typeface="Franklin Gothic Book" charset="0"/>
              </a:rPr>
              <a:t>Identification of FMAGP staffing functions</a:t>
            </a:r>
          </a:p>
          <a:p>
            <a:pPr lvl="1">
              <a:buFont typeface="Arial" panose="020B0604020202020204" pitchFamily="34" charset="0"/>
              <a:buChar char="•"/>
            </a:pPr>
            <a:r>
              <a:rPr lang="en-US" dirty="0">
                <a:latin typeface="Franklin Gothic Book" charset="0"/>
              </a:rPr>
              <a:t>Procedures for key FMAGP activities</a:t>
            </a:r>
          </a:p>
          <a:p>
            <a:pPr eaLnBrk="1" hangingPunct="1"/>
            <a:endParaRPr lang="en-US" dirty="0">
              <a:latin typeface="Franklin Gothic Book" charset="0"/>
            </a:endParaRPr>
          </a:p>
        </p:txBody>
      </p:sp>
      <p:pic>
        <p:nvPicPr>
          <p:cNvPr id="20484" name="Picture Placeholder 14" descr="A book cover: State of California, Emergency Plan, July 2009."/>
          <p:cNvPicPr>
            <a:picLocks noGrp="1" noChangeAspect="1"/>
          </p:cNvPicPr>
          <p:nvPr>
            <p:ph type="pic" idx="11"/>
          </p:nvPr>
        </p:nvPicPr>
        <p:blipFill>
          <a:blip r:embed="rId2">
            <a:extLst>
              <a:ext uri="{28A0092B-C50C-407E-A947-70E740481C1C}">
                <a14:useLocalDpi xmlns:a14="http://schemas.microsoft.com/office/drawing/2010/main" val="0"/>
              </a:ext>
            </a:extLst>
          </a:blip>
          <a:stretch>
            <a:fillRect/>
          </a:stretch>
        </p:blipFill>
        <p:spPr>
          <a:xfrm>
            <a:off x="5668521" y="1538852"/>
            <a:ext cx="2942079" cy="379514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a:t>State Hazard Mitigation </a:t>
            </a:r>
            <a:r>
              <a:rPr lang="en-US" dirty="0" smtClean="0"/>
              <a:t>Plan</a:t>
            </a:r>
            <a:endParaRPr lang="en-US" dirty="0"/>
          </a:p>
        </p:txBody>
      </p:sp>
      <p:pic>
        <p:nvPicPr>
          <p:cNvPr id="14" name="Picture Placeholder 13" descr="A book cover: State of California, Emergency Plan, October 1, 2017."/>
          <p:cNvPicPr>
            <a:picLocks noGrp="1" noChangeAspect="1"/>
          </p:cNvPicPr>
          <p:nvPr>
            <p:ph type="pic" idx="11"/>
          </p:nvPr>
        </p:nvPicPr>
        <p:blipFill>
          <a:blip r:embed="rId2">
            <a:extLst>
              <a:ext uri="{28A0092B-C50C-407E-A947-70E740481C1C}">
                <a14:useLocalDpi xmlns:a14="http://schemas.microsoft.com/office/drawing/2010/main" val="0"/>
              </a:ext>
            </a:extLst>
          </a:blip>
          <a:srcRect l="2505" r="2505"/>
          <a:stretch>
            <a:fillRect/>
          </a:stretch>
        </p:blipFill>
        <p:spPr>
          <a:xfrm>
            <a:off x="457200" y="1600200"/>
            <a:ext cx="2514600" cy="3425825"/>
          </a:xfrm>
        </p:spPr>
      </p:pic>
      <p:sp>
        <p:nvSpPr>
          <p:cNvPr id="11" name="Content Placeholder 10"/>
          <p:cNvSpPr>
            <a:spLocks noGrp="1"/>
          </p:cNvSpPr>
          <p:nvPr>
            <p:ph sz="half" idx="1"/>
          </p:nvPr>
        </p:nvSpPr>
        <p:spPr>
          <a:xfrm>
            <a:off x="3048000" y="1371600"/>
            <a:ext cx="5715000" cy="4114800"/>
          </a:xfrm>
        </p:spPr>
        <p:txBody>
          <a:bodyPr/>
          <a:lstStyle/>
          <a:p>
            <a:pPr marL="0" indent="0">
              <a:buNone/>
            </a:pPr>
            <a:r>
              <a:rPr lang="en-US" b="1" dirty="0"/>
              <a:t>State Hazard Mitigation Plan (</a:t>
            </a:r>
            <a:r>
              <a:rPr lang="en-US" b="1" dirty="0" smtClean="0"/>
              <a:t>SHMP)</a:t>
            </a:r>
          </a:p>
          <a:p>
            <a:pPr marL="0" indent="0">
              <a:buNone/>
            </a:pPr>
            <a:r>
              <a:rPr lang="en-US" sz="2800" dirty="0" smtClean="0"/>
              <a:t>The </a:t>
            </a:r>
            <a:r>
              <a:rPr lang="en-US" sz="2800" dirty="0"/>
              <a:t>SHMP represents California's primary hazard mitigation guidance document and provides an updated and comprehensive description of the state's historical and current hazard analysis, mitigation strategies, goals and objectives</a:t>
            </a:r>
            <a:r>
              <a:rPr lang="en-US" sz="2800" dirty="0" smtClean="0"/>
              <a:t>.</a:t>
            </a:r>
            <a:endParaRPr lang="en-US" sz="2800" dirty="0"/>
          </a:p>
        </p:txBody>
      </p:sp>
    </p:spTree>
    <p:extLst>
      <p:ext uri="{BB962C8B-B14F-4D97-AF65-F5344CB8AC3E}">
        <p14:creationId xmlns:p14="http://schemas.microsoft.com/office/powerpoint/2010/main" val="3893641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FMAG – Fire and Rescue</a:t>
            </a:r>
          </a:p>
        </p:txBody>
      </p:sp>
      <p:sp>
        <p:nvSpPr>
          <p:cNvPr id="9" name="Content Placeholder 8"/>
          <p:cNvSpPr>
            <a:spLocks noGrp="1"/>
          </p:cNvSpPr>
          <p:nvPr>
            <p:ph sz="half" idx="1"/>
          </p:nvPr>
        </p:nvSpPr>
        <p:spPr>
          <a:xfrm>
            <a:off x="756920" y="1447800"/>
            <a:ext cx="7620000" cy="4343400"/>
          </a:xfrm>
        </p:spPr>
        <p:txBody>
          <a:bodyPr/>
          <a:lstStyle/>
          <a:p>
            <a:pPr>
              <a:spcAft>
                <a:spcPts val="1800"/>
              </a:spcAft>
            </a:pPr>
            <a:r>
              <a:rPr lang="en-US" u="sng" dirty="0"/>
              <a:t>FMAG Applicant’s Eligibility</a:t>
            </a:r>
            <a:r>
              <a:rPr lang="en-US" u="sng" dirty="0">
                <a:solidFill>
                  <a:schemeClr val="tx2"/>
                </a:solidFill>
              </a:rPr>
              <a:t> </a:t>
            </a:r>
            <a:endParaRPr lang="en-US" sz="1800" u="sng" dirty="0" smtClean="0"/>
          </a:p>
          <a:p>
            <a:pPr>
              <a:spcAft>
                <a:spcPts val="1400"/>
              </a:spcAft>
            </a:pPr>
            <a:r>
              <a:rPr lang="en-US" dirty="0"/>
              <a:t>The fire suppression activities performed must be</a:t>
            </a:r>
            <a:r>
              <a:rPr lang="en-US" dirty="0" smtClean="0"/>
              <a:t>:</a:t>
            </a:r>
            <a:endParaRPr lang="en-US" sz="1800" dirty="0" smtClean="0"/>
          </a:p>
          <a:p>
            <a:r>
              <a:rPr lang="en-US" dirty="0"/>
              <a:t>The legal responsibility of the applying entity</a:t>
            </a:r>
          </a:p>
          <a:p>
            <a:r>
              <a:rPr lang="en-US" dirty="0" smtClean="0"/>
              <a:t>And</a:t>
            </a:r>
            <a:endParaRPr lang="en-US" dirty="0"/>
          </a:p>
          <a:p>
            <a:r>
              <a:rPr lang="en-US" dirty="0"/>
              <a:t>Required as the result of the fire</a:t>
            </a:r>
          </a:p>
          <a:p>
            <a:r>
              <a:rPr lang="en-US" dirty="0"/>
              <a:t>And</a:t>
            </a:r>
          </a:p>
          <a:p>
            <a:r>
              <a:rPr lang="en-US" dirty="0"/>
              <a:t>Located within the designated incident </a:t>
            </a:r>
            <a:r>
              <a:rPr lang="en-US" dirty="0" smtClean="0"/>
              <a:t>area</a:t>
            </a:r>
            <a:endParaRPr lang="en-US" dirty="0"/>
          </a:p>
        </p:txBody>
      </p:sp>
    </p:spTree>
    <p:extLst>
      <p:ext uri="{BB962C8B-B14F-4D97-AF65-F5344CB8AC3E}">
        <p14:creationId xmlns:p14="http://schemas.microsoft.com/office/powerpoint/2010/main" val="2957605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 </a:t>
            </a:r>
            <a:endParaRPr lang="en-US" dirty="0"/>
          </a:p>
        </p:txBody>
      </p:sp>
      <p:pic>
        <p:nvPicPr>
          <p:cNvPr id="8" name="Picture Placeholder 7" descr="A flow chart. The chart is presented in a list where an item leads to the next item in the list. The chart has two starting points.&#10;California Department of Forestry and Fire Protection, forwards to O E S Fire/Warning Center.&#10;Local Juriscictional Fire Agency, forwards to O E S Fire/Warning Center.&#10;O E S Fire/Warning Center, 916-845-8911 24 hours (00:00).&#10;O E S Fire Duty Officer.&#10;O E S Fire Deputy Chief (consult with FDO).&#10;FMAG Conference Call.&#10;O E S Director (GAR) (approve or deny) (00:30 to 00:45).&#10;Governor's authorized representative (GAR) makes request to FEMA Region IX.&#10;FEMA (Region IX) (00:45 to 01:00)."/>
          <p:cNvPicPr>
            <a:picLocks noGrp="1" noChangeAspect="1"/>
          </p:cNvPicPr>
          <p:nvPr>
            <p:ph type="pic" idx="1"/>
          </p:nvPr>
        </p:nvPicPr>
        <p:blipFill>
          <a:blip r:embed="rId2"/>
          <a:srcRect t="4435" b="4435"/>
          <a:stretch>
            <a:fillRect/>
          </a:stretch>
        </p:blipFill>
        <p:spPr>
          <a:prstGeom prst="rect">
            <a:avLst/>
          </a:prstGeom>
        </p:spPr>
      </p:pic>
    </p:spTree>
    <p:extLst>
      <p:ext uri="{BB962C8B-B14F-4D97-AF65-F5344CB8AC3E}">
        <p14:creationId xmlns:p14="http://schemas.microsoft.com/office/powerpoint/2010/main" val="2419522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FMAG – Fire and </a:t>
            </a:r>
            <a:r>
              <a:rPr lang="en-US" dirty="0" smtClean="0"/>
              <a:t>Rescue </a:t>
            </a:r>
            <a:endParaRPr lang="en-US" dirty="0"/>
          </a:p>
        </p:txBody>
      </p:sp>
      <p:sp>
        <p:nvSpPr>
          <p:cNvPr id="6" name="Content Placeholder 5"/>
          <p:cNvSpPr>
            <a:spLocks noGrp="1"/>
          </p:cNvSpPr>
          <p:nvPr>
            <p:ph sz="half" idx="1"/>
          </p:nvPr>
        </p:nvSpPr>
        <p:spPr>
          <a:xfrm>
            <a:off x="756920" y="1066800"/>
            <a:ext cx="7620000" cy="4876800"/>
          </a:xfrm>
        </p:spPr>
        <p:txBody>
          <a:bodyPr/>
          <a:lstStyle/>
          <a:p>
            <a:pPr marL="0" indent="0">
              <a:buNone/>
            </a:pPr>
            <a:r>
              <a:rPr lang="en-US" u="sng" dirty="0" smtClean="0"/>
              <a:t>To Request an FMAG</a:t>
            </a:r>
          </a:p>
          <a:p>
            <a:pPr>
              <a:buClrTx/>
            </a:pPr>
            <a:r>
              <a:rPr lang="en-US" dirty="0" smtClean="0"/>
              <a:t>Complete </a:t>
            </a:r>
            <a:r>
              <a:rPr lang="en-US" dirty="0"/>
              <a:t>the Cal OES “A-B-C Form” (</a:t>
            </a:r>
            <a:r>
              <a:rPr lang="en-US" dirty="0" smtClean="0">
                <a:hlinkClick r:id="rId2"/>
              </a:rPr>
              <a:t>Form-158</a:t>
            </a:r>
            <a:r>
              <a:rPr lang="en-US" dirty="0" smtClean="0"/>
              <a:t>)</a:t>
            </a:r>
          </a:p>
          <a:p>
            <a:pPr>
              <a:buClrTx/>
            </a:pPr>
            <a:r>
              <a:rPr lang="en-US" dirty="0"/>
              <a:t>Create fire perimeter </a:t>
            </a:r>
            <a:r>
              <a:rPr lang="en-US" dirty="0" smtClean="0"/>
              <a:t>map</a:t>
            </a:r>
          </a:p>
          <a:p>
            <a:pPr>
              <a:buClrTx/>
            </a:pPr>
            <a:r>
              <a:rPr lang="en-US" dirty="0"/>
              <a:t>Obtain fire weather (RAWS, NWS, etc.)</a:t>
            </a:r>
          </a:p>
          <a:p>
            <a:pPr>
              <a:buClrTx/>
            </a:pPr>
            <a:r>
              <a:rPr lang="en-US" dirty="0"/>
              <a:t>Contact the Cal OES Warning Center @ </a:t>
            </a:r>
            <a:r>
              <a:rPr lang="en-US" dirty="0" smtClean="0"/>
              <a:t>        916-845-8911 </a:t>
            </a:r>
            <a:r>
              <a:rPr lang="en-US" dirty="0"/>
              <a:t>and advise them of your incoming fax of the above documents or </a:t>
            </a:r>
            <a:r>
              <a:rPr lang="en-US" dirty="0" smtClean="0"/>
              <a:t>   email </a:t>
            </a:r>
            <a:r>
              <a:rPr lang="en-US" dirty="0"/>
              <a:t>to: </a:t>
            </a:r>
            <a:r>
              <a:rPr lang="en-US" dirty="0" smtClean="0">
                <a:hlinkClick r:id="rId3"/>
              </a:rPr>
              <a:t>warning.center@oes.ca.gov</a:t>
            </a:r>
            <a:endParaRPr lang="en-US" dirty="0" smtClean="0"/>
          </a:p>
          <a:p>
            <a:pPr>
              <a:buClrTx/>
            </a:pPr>
            <a:r>
              <a:rPr lang="en-US" dirty="0"/>
              <a:t>The ICS 209 should be submitted at the next standard post time required per ICS </a:t>
            </a:r>
            <a:r>
              <a:rPr lang="en-US" dirty="0" smtClean="0"/>
              <a:t>420-1</a:t>
            </a:r>
            <a:endParaRPr lang="en-US" dirty="0"/>
          </a:p>
        </p:txBody>
      </p:sp>
      <p:sp>
        <p:nvSpPr>
          <p:cNvPr id="9" name="Content Placeholder 6"/>
          <p:cNvSpPr>
            <a:spLocks noChangeArrowheads="1"/>
          </p:cNvSpPr>
          <p:nvPr/>
        </p:nvSpPr>
        <p:spPr bwMode="auto">
          <a:xfrm>
            <a:off x="9071" y="5896598"/>
            <a:ext cx="9144000" cy="428002"/>
          </a:xfrm>
          <a:prstGeom prst="rect">
            <a:avLst/>
          </a:prstGeom>
          <a:noFill/>
          <a:ln w="12700">
            <a:noFill/>
            <a:miter lim="800000"/>
            <a:headEnd type="none" w="sm" len="sm"/>
            <a:tailEnd type="none" w="sm" len="sm"/>
          </a:ln>
          <a:effectLst/>
        </p:spPr>
        <p:txBody>
          <a:bodyPr>
            <a:spAutoFit/>
          </a:bodyPr>
          <a:lstStyle/>
          <a:p>
            <a:pPr algn="ctr">
              <a:lnSpc>
                <a:spcPct val="90000"/>
              </a:lnSpc>
              <a:spcBef>
                <a:spcPct val="20000"/>
              </a:spcBef>
              <a:buFont typeface="Wingdings" pitchFamily="2" charset="2"/>
              <a:buNone/>
              <a:defRPr/>
            </a:pPr>
            <a:r>
              <a:rPr lang="en-US" sz="2400" b="1" i="1" dirty="0">
                <a:solidFill>
                  <a:srgbClr val="D25814"/>
                </a:solidFill>
                <a:effectLst>
                  <a:outerShdw blurRad="38100" dist="38100" dir="2700000" algn="tl">
                    <a:srgbClr val="000000"/>
                  </a:outerShdw>
                </a:effectLst>
                <a:latin typeface="Cambria"/>
              </a:rPr>
              <a:t>While the fire is burning….!!!!!</a:t>
            </a:r>
          </a:p>
        </p:txBody>
      </p:sp>
    </p:spTree>
    <p:extLst>
      <p:ext uri="{BB962C8B-B14F-4D97-AF65-F5344CB8AC3E}">
        <p14:creationId xmlns:p14="http://schemas.microsoft.com/office/powerpoint/2010/main" val="985075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alEMA_PowerPoint_Template">
  <a:themeElements>
    <a:clrScheme name="Custom 2">
      <a:dk1>
        <a:sysClr val="windowText" lastClr="000000"/>
      </a:dk1>
      <a:lt1>
        <a:sysClr val="window" lastClr="FFFFFF"/>
      </a:lt1>
      <a:dk2>
        <a:srgbClr val="1F497D"/>
      </a:dk2>
      <a:lt2>
        <a:srgbClr val="EEECE1"/>
      </a:lt2>
      <a:accent1>
        <a:srgbClr val="001B6A"/>
      </a:accent1>
      <a:accent2>
        <a:srgbClr val="A20704"/>
      </a:accent2>
      <a:accent3>
        <a:srgbClr val="C19807"/>
      </a:accent3>
      <a:accent4>
        <a:srgbClr val="094800"/>
      </a:accent4>
      <a:accent5>
        <a:srgbClr val="4BACC6"/>
      </a:accent5>
      <a:accent6>
        <a:srgbClr val="F79646"/>
      </a:accent6>
      <a:hlink>
        <a:srgbClr val="E36C09"/>
      </a:hlink>
      <a:folHlink>
        <a:srgbClr val="800080"/>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a8bad6b-f581-42d1-a937-dbda95349e24">
      <Value>48</Value>
    </TaxCatchAll>
    <oesRollupDescription xmlns="0a8bad6b-f581-42d1-a937-dbda95349e24">Microsoft PowerPoint (.PPT) presentation describing the purpose of the Fire Management Assistance Grant Program (FMAGP) - April 2019</oesRollupDescription>
    <oesGroupBy xmlns="0a8bad6b-f581-42d1-a937-dbda95349e24">Fire Operations - FMAG</oesGroupBy>
    <h91dd47120624aa8a205903f7dc28ad4 xmlns="0a8bad6b-f581-42d1-a937-dbda95349e24">
      <Terms xmlns="http://schemas.microsoft.com/office/infopath/2007/PartnerControls">
        <TermInfo xmlns="http://schemas.microsoft.com/office/infopath/2007/PartnerControls">
          <TermName xmlns="http://schemas.microsoft.com/office/infopath/2007/PartnerControls">Fire ＆ Rescue</TermName>
          <TermId xmlns="http://schemas.microsoft.com/office/infopath/2007/PartnerControls">8956b78c-ade5-4aa1-b9a6-2981aed508bc</TermId>
        </TermInfo>
      </Terms>
    </h91dd47120624aa8a205903f7dc28ad4>
    <oesDisplayOn xmlns="80694d95-66a9-4d6f-a1a7-86a2c6f208a0">
      <Value>24</Value>
      <Value>19</Value>
      <Value>3</Value>
    </oesDisplay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eneral Doc" ma:contentTypeID="0x010100A3C0AE248FC7AE4A8F6A9800E77547E60100F806D95A189A8D4A90262832F4E2BA4B" ma:contentTypeVersion="13" ma:contentTypeDescription="Cal OES General Document" ma:contentTypeScope="" ma:versionID="5f75f61d667a17092a159b7b4bf73743">
  <xsd:schema xmlns:xsd="http://www.w3.org/2001/XMLSchema" xmlns:xs="http://www.w3.org/2001/XMLSchema" xmlns:p="http://schemas.microsoft.com/office/2006/metadata/properties" xmlns:ns2="0a8bad6b-f581-42d1-a937-dbda95349e24" xmlns:ns3="80694d95-66a9-4d6f-a1a7-86a2c6f208a0" targetNamespace="http://schemas.microsoft.com/office/2006/metadata/properties" ma:root="true" ma:fieldsID="6754a0c51658b01ce071a158f575d204" ns2:_="" ns3:_="">
    <xsd:import namespace="0a8bad6b-f581-42d1-a937-dbda95349e24"/>
    <xsd:import namespace="80694d95-66a9-4d6f-a1a7-86a2c6f208a0"/>
    <xsd:element name="properties">
      <xsd:complexType>
        <xsd:sequence>
          <xsd:element name="documentManagement">
            <xsd:complexType>
              <xsd:all>
                <xsd:element ref="ns2:oesRollupDescription" minOccurs="0"/>
                <xsd:element ref="ns2:h91dd47120624aa8a205903f7dc28ad4" minOccurs="0"/>
                <xsd:element ref="ns2:TaxCatchAll" minOccurs="0"/>
                <xsd:element ref="ns2:TaxCatchAllLabel" minOccurs="0"/>
                <xsd:element ref="ns2:oesGroupBy"/>
                <xsd:element ref="ns3:oesDisplay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8bad6b-f581-42d1-a937-dbda95349e24" elementFormDefault="qualified">
    <xsd:import namespace="http://schemas.microsoft.com/office/2006/documentManagement/types"/>
    <xsd:import namespace="http://schemas.microsoft.com/office/infopath/2007/PartnerControls"/>
    <xsd:element name="oesRollupDescription" ma:index="8" nillable="true" ma:displayName="Rollup Description" ma:description="Use this for a brief description of the item, which will be displayed on the page." ma:internalName="oesRollupDescription" ma:readOnly="false">
      <xsd:simpleType>
        <xsd:restriction base="dms:Note">
          <xsd:maxLength value="255"/>
        </xsd:restriction>
      </xsd:simpleType>
    </xsd:element>
    <xsd:element name="h91dd47120624aa8a205903f7dc28ad4" ma:index="9" ma:taxonomy="true" ma:internalName="h91dd47120624aa8a205903f7dc28ad4" ma:taxonomyFieldName="oesDivision" ma:displayName="Cal OES Division" ma:default="" ma:fieldId="{191dd471-2062-4aa8-a205-903f7dc28ad4}" ma:sspId="ed650271-3da9-459d-b38c-75915af8c2ed" ma:termSetId="35129ea4-2b69-4523-92bc-aa23dc2aa4fb"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eeb0fb86-bc12-4cb3-92ad-dd6aef4c6903}" ma:internalName="TaxCatchAll" ma:showField="CatchAllData" ma:web="0a8bad6b-f581-42d1-a937-dbda95349e24">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eeb0fb86-bc12-4cb3-92ad-dd6aef4c6903}" ma:internalName="TaxCatchAllLabel" ma:readOnly="true" ma:showField="CatchAllDataLabel" ma:web="0a8bad6b-f581-42d1-a937-dbda95349e24">
      <xsd:complexType>
        <xsd:complexContent>
          <xsd:extension base="dms:MultiChoiceLookup">
            <xsd:sequence>
              <xsd:element name="Value" type="dms:Lookup" maxOccurs="unbounded" minOccurs="0" nillable="true"/>
            </xsd:sequence>
          </xsd:extension>
        </xsd:complexContent>
      </xsd:complexType>
    </xsd:element>
    <xsd:element name="oesGroupBy" ma:index="13" ma:displayName="Group By" ma:description="Use this field to group items together based on a common group name." ma:internalName="oesGroupB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694d95-66a9-4d6f-a1a7-86a2c6f208a0" elementFormDefault="qualified">
    <xsd:import namespace="http://schemas.microsoft.com/office/2006/documentManagement/types"/>
    <xsd:import namespace="http://schemas.microsoft.com/office/infopath/2007/PartnerControls"/>
    <xsd:element name="oesDisplayOn" ma:index="14" nillable="true" ma:displayName="Display On" ma:list="{1ae78d89-1083-4723-a363-f44dab62cf44}" ma:internalName="oesDisplayOn" ma:showField="Title"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F3E16B-4793-43D0-8195-E56967FD69BD}">
  <ds:schemaRefs>
    <ds:schemaRef ds:uri="http://purl.org/dc/terms/"/>
    <ds:schemaRef ds:uri="http://schemas.microsoft.com/office/2006/documentManagement/types"/>
    <ds:schemaRef ds:uri="http://schemas.microsoft.com/office/2006/metadata/properties"/>
    <ds:schemaRef ds:uri="80694d95-66a9-4d6f-a1a7-86a2c6f208a0"/>
    <ds:schemaRef ds:uri="http://purl.org/dc/elements/1.1/"/>
    <ds:schemaRef ds:uri="http://schemas.microsoft.com/office/infopath/2007/PartnerControls"/>
    <ds:schemaRef ds:uri="http://schemas.openxmlformats.org/package/2006/metadata/core-properties"/>
    <ds:schemaRef ds:uri="0a8bad6b-f581-42d1-a937-dbda95349e24"/>
    <ds:schemaRef ds:uri="http://www.w3.org/XML/1998/namespace"/>
    <ds:schemaRef ds:uri="http://purl.org/dc/dcmitype/"/>
  </ds:schemaRefs>
</ds:datastoreItem>
</file>

<file path=customXml/itemProps2.xml><?xml version="1.0" encoding="utf-8"?>
<ds:datastoreItem xmlns:ds="http://schemas.openxmlformats.org/officeDocument/2006/customXml" ds:itemID="{75CE20BF-24EB-4BBE-9AB4-4BAB48372BBF}">
  <ds:schemaRefs>
    <ds:schemaRef ds:uri="http://schemas.microsoft.com/sharepoint/v3/contenttype/forms"/>
  </ds:schemaRefs>
</ds:datastoreItem>
</file>

<file path=customXml/itemProps3.xml><?xml version="1.0" encoding="utf-8"?>
<ds:datastoreItem xmlns:ds="http://schemas.openxmlformats.org/officeDocument/2006/customXml" ds:itemID="{8DC35ED3-98DD-4FFC-B8DF-D4F689A928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8bad6b-f581-42d1-a937-dbda95349e24"/>
    <ds:schemaRef ds:uri="80694d95-66a9-4d6f-a1a7-86a2c6f208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812</TotalTime>
  <Words>1205</Words>
  <Application>Microsoft Office PowerPoint</Application>
  <PresentationFormat>On-screen Show (4:3)</PresentationFormat>
  <Paragraphs>188</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Arial</vt:lpstr>
      <vt:lpstr>Calibri</vt:lpstr>
      <vt:lpstr>Cambria</vt:lpstr>
      <vt:lpstr>Franklin Gothic Book</vt:lpstr>
      <vt:lpstr>Franklin Gothic Medium</vt:lpstr>
      <vt:lpstr>Tahoma</vt:lpstr>
      <vt:lpstr>Wingdings</vt:lpstr>
      <vt:lpstr>CalEMA_PowerPoint_Template</vt:lpstr>
      <vt:lpstr>Fire Management Assistance Grant Program (FMAGP) 2019</vt:lpstr>
      <vt:lpstr>Purpose</vt:lpstr>
      <vt:lpstr>Fire Management Assistance Grant Program</vt:lpstr>
      <vt:lpstr>Grant Application</vt:lpstr>
      <vt:lpstr>State Administrative Plan</vt:lpstr>
      <vt:lpstr>State Hazard Mitigation Plan</vt:lpstr>
      <vt:lpstr>FMAG – Fire and Rescue</vt:lpstr>
      <vt:lpstr> </vt:lpstr>
      <vt:lpstr>FMAG – Fire and Rescue </vt:lpstr>
      <vt:lpstr>Cal OES  Initial Request (ABC) Form  F-158</vt:lpstr>
      <vt:lpstr>Fire Cost Threshold</vt:lpstr>
      <vt:lpstr>2019 FMAG Threshold</vt:lpstr>
      <vt:lpstr>Selected FY 2019 Fire Cost Thresholds</vt:lpstr>
      <vt:lpstr>Declarations by FEMA Region (2001-2018)</vt:lpstr>
      <vt:lpstr>FMAGP Declaration Criteria</vt:lpstr>
      <vt:lpstr>FMAGP Declaration Criteria  </vt:lpstr>
      <vt:lpstr>Declaration Request</vt:lpstr>
      <vt:lpstr>FMAG Transmission  to FEMA</vt:lpstr>
      <vt:lpstr>Declaration Request </vt:lpstr>
      <vt:lpstr>Principal Advisor</vt:lpstr>
      <vt:lpstr>Requesting a Major Disaster Declaration</vt:lpstr>
      <vt:lpstr>Processing A Declaration Request</vt:lpstr>
      <vt:lpstr>Processing A Declaration Request </vt:lpstr>
      <vt:lpstr>Cost Share</vt:lpstr>
      <vt:lpstr>FMAG – 2019 Fire and Rescue</vt:lpstr>
      <vt:lpstr>The FMAGP Process</vt:lpstr>
      <vt:lpstr>FMAG – Fire and Rescue  </vt:lpstr>
      <vt:lpstr>Questions</vt:lpstr>
    </vt:vector>
  </TitlesOfParts>
  <Company>CalOES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CalOES 2019 FMAGP Presentation</dc:title>
  <dc:creator>Chan, Garett@CalOES</dc:creator>
  <cp:lastModifiedBy>Oliver B. Pitchuela</cp:lastModifiedBy>
  <cp:revision>56</cp:revision>
  <dcterms:created xsi:type="dcterms:W3CDTF">2019-03-27T21:34:09Z</dcterms:created>
  <dcterms:modified xsi:type="dcterms:W3CDTF">2019-11-15T05:35:05Z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0x010100A3C0AE248FC7AE4A8F6A9800E77547E60100F806D95A189A8D4A90262832F4E2BA4B</vt:lpwstr>
  </property>
  <property fmtid="{D5CDD505-2E9C-101B-9397-08002B2CF9AE}" pid="3" name="insideDocKeyword">
    <vt:lpwstr>10;#Information Technology|8a8f158f-137e-4e3f-b0d2-0ff286b6a669</vt:lpwstr>
  </property>
  <property fmtid="{D5CDD505-2E9C-101B-9397-08002B2CF9AE}" pid="4" name="scDocCategory">
    <vt:lpwstr/>
  </property>
  <property fmtid="{D5CDD505-2E9C-101B-9397-08002B2CF9AE}" pid="5" name="scEntity">
    <vt:lpwstr>2;#Logistics_Information Technology|4f414fc4-6021-4aaf-8d9a-6f0fc47c3386</vt:lpwstr>
  </property>
  <property fmtid="{D5CDD505-2E9C-101B-9397-08002B2CF9AE}" pid="6" name="insideDocType">
    <vt:lpwstr>24;#Templates|05ee8a5c-b042-4546-bcfd-c12be5aa41c7</vt:lpwstr>
  </property>
  <property fmtid="{D5CDD505-2E9C-101B-9397-08002B2CF9AE}" pid="7" name="c700ff25e99e4baaab6915db9322d896">
    <vt:lpwstr>Logistics_Information Technology|4f414fc4-6021-4aaf-8d9a-6f0fc47c3386</vt:lpwstr>
  </property>
  <property fmtid="{D5CDD505-2E9C-101B-9397-08002B2CF9AE}" pid="8" name="insideDirectorate">
    <vt:lpwstr/>
  </property>
  <property fmtid="{D5CDD505-2E9C-101B-9397-08002B2CF9AE}" pid="9" name="oesDivision">
    <vt:lpwstr>48;#Fire ＆ Rescue|8956b78c-ade5-4aa1-b9a6-2981aed508bc</vt:lpwstr>
  </property>
</Properties>
</file>